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61" r:id="rId1"/>
  </p:sldMasterIdLst>
  <p:notesMasterIdLst>
    <p:notesMasterId r:id="rId22"/>
  </p:notesMasterIdLst>
  <p:sldIdLst>
    <p:sldId id="415" r:id="rId2"/>
    <p:sldId id="579" r:id="rId3"/>
    <p:sldId id="257" r:id="rId4"/>
    <p:sldId id="259" r:id="rId5"/>
    <p:sldId id="580" r:id="rId6"/>
    <p:sldId id="585" r:id="rId7"/>
    <p:sldId id="601" r:id="rId8"/>
    <p:sldId id="595" r:id="rId9"/>
    <p:sldId id="605" r:id="rId10"/>
    <p:sldId id="606" r:id="rId11"/>
    <p:sldId id="607" r:id="rId12"/>
    <p:sldId id="592" r:id="rId13"/>
    <p:sldId id="594" r:id="rId14"/>
    <p:sldId id="619" r:id="rId15"/>
    <p:sldId id="625" r:id="rId16"/>
    <p:sldId id="626" r:id="rId17"/>
    <p:sldId id="288" r:id="rId18"/>
    <p:sldId id="627" r:id="rId19"/>
    <p:sldId id="294" r:id="rId20"/>
    <p:sldId id="628" r:id="rId2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ABFA1B-0620-44A2-939D-C315477A41E9}">
          <p14:sldIdLst>
            <p14:sldId id="415"/>
            <p14:sldId id="579"/>
            <p14:sldId id="257"/>
            <p14:sldId id="259"/>
            <p14:sldId id="580"/>
            <p14:sldId id="585"/>
            <p14:sldId id="601"/>
            <p14:sldId id="595"/>
            <p14:sldId id="605"/>
            <p14:sldId id="606"/>
            <p14:sldId id="607"/>
            <p14:sldId id="592"/>
            <p14:sldId id="594"/>
            <p14:sldId id="619"/>
            <p14:sldId id="625"/>
            <p14:sldId id="626"/>
            <p14:sldId id="288"/>
            <p14:sldId id="627"/>
            <p14:sldId id="294"/>
            <p14:sldId id="628"/>
          </p14:sldIdLst>
        </p14:section>
        <p14:section name="Untitled Section" id="{269E65F8-F465-43D2-80EA-8AAB5C4131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5.935%" autoAdjust="0"/>
    <p:restoredTop sz="94.66%"/>
  </p:normalViewPr>
  <p:slideViewPr>
    <p:cSldViewPr>
      <p:cViewPr varScale="1">
        <p:scale>
          <a:sx n="108" d="100"/>
          <a:sy n="108" d="100"/>
        </p:scale>
        <p:origin x="16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tableStyles" Target="tableStyles.xml"/><Relationship Id="rId3" Type="http://purl.oclc.org/ooxml/officeDocument/relationships/slide" Target="slides/slide2.xml"/><Relationship Id="rId21" Type="http://purl.oclc.org/ooxml/officeDocument/relationships/slide" Target="slides/slide20.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theme" Target="theme/theme1.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viewProps" Target="viewProps.xml"/><Relationship Id="rId5" Type="http://purl.oclc.org/ooxml/officeDocument/relationships/slide" Target="slides/slide4.xml"/><Relationship Id="rId15" Type="http://purl.oclc.org/ooxml/officeDocument/relationships/slide" Target="slides/slide14.xml"/><Relationship Id="rId23" Type="http://purl.oclc.org/ooxml/officeDocument/relationships/presProps" Target="presProps.xml"/><Relationship Id="rId10" Type="http://purl.oclc.org/ooxml/officeDocument/relationships/slide" Target="slides/slide9.xml"/><Relationship Id="rId19" Type="http://purl.oclc.org/ooxml/officeDocument/relationships/slide" Target="slides/slide18.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notesMaster" Target="notesMasters/notesMaster1.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01023A1B-6ACF-481D-B924-00204522C633}" type="datetimeFigureOut">
              <a:rPr lang="en-GB" smtClean="0"/>
              <a:t>28/07/2022</a:t>
            </a:fld>
            <a:endParaRPr lang="en-GB" dirty="0"/>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653F4515-F03F-445A-BD0D-2A344844D2D3}" type="slidenum">
              <a:rPr lang="en-GB" smtClean="0"/>
              <a:t>‹#›</a:t>
            </a:fld>
            <a:endParaRPr lang="en-GB" dirty="0"/>
          </a:p>
        </p:txBody>
      </p:sp>
    </p:spTree>
    <p:extLst>
      <p:ext uri="{BB962C8B-B14F-4D97-AF65-F5344CB8AC3E}">
        <p14:creationId xmlns:p14="http://schemas.microsoft.com/office/powerpoint/2010/main" val="136327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3.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_rels/notesSlide13.xml.rels><?xml version="1.0" encoding="UTF-8" standalone="yes"?>
<Relationships xmlns="http://schemas.openxmlformats.org/package/2006/relationships"><Relationship Id="rId2" Type="http://purl.oclc.org/ooxml/officeDocument/relationships/slide" Target="../slides/slide15.xml"/><Relationship Id="rId1" Type="http://purl.oclc.org/ooxml/officeDocument/relationships/notesMaster" Target="../notesMasters/notesMaster1.xml"/></Relationships>
</file>

<file path=ppt/notesSlides/_rels/notesSlide14.xml.rels><?xml version="1.0" encoding="UTF-8" standalone="yes"?>
<Relationships xmlns="http://schemas.openxmlformats.org/package/2006/relationships"><Relationship Id="rId2" Type="http://purl.oclc.org/ooxml/officeDocument/relationships/slide" Target="../slides/slide16.xml"/><Relationship Id="rId1" Type="http://purl.oclc.org/ooxml/officeDocument/relationships/notesMaster" Target="../notesMasters/notesMaster1.xml"/></Relationships>
</file>

<file path=ppt/notesSlides/_rels/notesSlide15.xml.rels><?xml version="1.0" encoding="UTF-8" standalone="yes"?>
<Relationships xmlns="http://schemas.openxmlformats.org/package/2006/relationships"><Relationship Id="rId2" Type="http://purl.oclc.org/ooxml/officeDocument/relationships/slide" Target="../slides/slide17.xml"/><Relationship Id="rId1" Type="http://purl.oclc.org/ooxml/officeDocument/relationships/notesMaster" Target="../notesMasters/notesMaster1.xml"/></Relationships>
</file>

<file path=ppt/notesSlides/_rels/notesSlide16.xml.rels><?xml version="1.0" encoding="UTF-8" standalone="yes"?>
<Relationships xmlns="http://schemas.openxmlformats.org/package/2006/relationships"><Relationship Id="rId2" Type="http://purl.oclc.org/ooxml/officeDocument/relationships/slide" Target="../slides/slide18.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 who we are, experience</a:t>
            </a:r>
          </a:p>
        </p:txBody>
      </p:sp>
      <p:sp>
        <p:nvSpPr>
          <p:cNvPr id="4" name="Slide Number Placeholder 3"/>
          <p:cNvSpPr>
            <a:spLocks noGrp="1"/>
          </p:cNvSpPr>
          <p:nvPr>
            <p:ph type="sldNum" sz="quarter" idx="5"/>
          </p:nvPr>
        </p:nvSpPr>
        <p:spPr/>
        <p:txBody>
          <a:bodyPr/>
          <a:lstStyle/>
          <a:p>
            <a:fld id="{3D81F172-DEBC-4852-8275-ED4B1BFC1AB9}" type="slidenum">
              <a:rPr lang="en-GB" smtClean="0"/>
              <a:t>3</a:t>
            </a:fld>
            <a:endParaRPr lang="en-GB"/>
          </a:p>
        </p:txBody>
      </p:sp>
    </p:spTree>
    <p:extLst>
      <p:ext uri="{BB962C8B-B14F-4D97-AF65-F5344CB8AC3E}">
        <p14:creationId xmlns:p14="http://schemas.microsoft.com/office/powerpoint/2010/main" val="888220795"/>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12</a:t>
            </a:fld>
            <a:endParaRPr lang="en-GB"/>
          </a:p>
        </p:txBody>
      </p:sp>
    </p:spTree>
    <p:extLst>
      <p:ext uri="{BB962C8B-B14F-4D97-AF65-F5344CB8AC3E}">
        <p14:creationId xmlns:p14="http://schemas.microsoft.com/office/powerpoint/2010/main" val="2177022502"/>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13</a:t>
            </a:fld>
            <a:endParaRPr lang="en-GB"/>
          </a:p>
        </p:txBody>
      </p:sp>
    </p:spTree>
    <p:extLst>
      <p:ext uri="{BB962C8B-B14F-4D97-AF65-F5344CB8AC3E}">
        <p14:creationId xmlns:p14="http://schemas.microsoft.com/office/powerpoint/2010/main" val="2676944450"/>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14</a:t>
            </a:fld>
            <a:endParaRPr lang="en-GB"/>
          </a:p>
        </p:txBody>
      </p:sp>
    </p:spTree>
    <p:extLst>
      <p:ext uri="{BB962C8B-B14F-4D97-AF65-F5344CB8AC3E}">
        <p14:creationId xmlns:p14="http://schemas.microsoft.com/office/powerpoint/2010/main" val="1515394557"/>
      </p:ext>
    </p:extLst>
  </p:cSld>
  <p:clrMapOvr>
    <a:masterClrMapping/>
  </p:clrMapOvr>
</p:notes>
</file>

<file path=ppt/notesSlides/notesSlide1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15</a:t>
            </a:fld>
            <a:endParaRPr lang="en-GB"/>
          </a:p>
        </p:txBody>
      </p:sp>
    </p:spTree>
    <p:extLst>
      <p:ext uri="{BB962C8B-B14F-4D97-AF65-F5344CB8AC3E}">
        <p14:creationId xmlns:p14="http://schemas.microsoft.com/office/powerpoint/2010/main" val="3408669308"/>
      </p:ext>
    </p:extLst>
  </p:cSld>
  <p:clrMapOvr>
    <a:masterClrMapping/>
  </p:clrMapOvr>
</p:notes>
</file>

<file path=ppt/notesSlides/notesSlide1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16</a:t>
            </a:fld>
            <a:endParaRPr lang="en-GB"/>
          </a:p>
        </p:txBody>
      </p:sp>
    </p:spTree>
    <p:extLst>
      <p:ext uri="{BB962C8B-B14F-4D97-AF65-F5344CB8AC3E}">
        <p14:creationId xmlns:p14="http://schemas.microsoft.com/office/powerpoint/2010/main" val="2855876529"/>
      </p:ext>
    </p:extLst>
  </p:cSld>
  <p:clrMapOvr>
    <a:masterClrMapping/>
  </p:clrMapOvr>
</p:notes>
</file>

<file path=ppt/notesSlides/notesSlide1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 to refer to Jonathan to cover off Cabinet</a:t>
            </a:r>
            <a:r>
              <a:rPr lang="en-GB" baseline="0%" dirty="0"/>
              <a:t> Member Meetings</a:t>
            </a:r>
            <a:endParaRPr lang="en-GB" dirty="0"/>
          </a:p>
        </p:txBody>
      </p:sp>
      <p:sp>
        <p:nvSpPr>
          <p:cNvPr id="4" name="Slide Number Placeholder 3"/>
          <p:cNvSpPr>
            <a:spLocks noGrp="1"/>
          </p:cNvSpPr>
          <p:nvPr>
            <p:ph type="sldNum" sz="quarter" idx="10"/>
          </p:nvPr>
        </p:nvSpPr>
        <p:spPr/>
        <p:txBody>
          <a:bodyPr/>
          <a:lstStyle/>
          <a:p>
            <a:fld id="{EC663990-DA3F-0640-BA25-DE2195BBE760}" type="slidenum">
              <a:rPr lang="en-US" smtClean="0"/>
              <a:t>17</a:t>
            </a:fld>
            <a:endParaRPr lang="en-US"/>
          </a:p>
        </p:txBody>
      </p:sp>
    </p:spTree>
    <p:extLst>
      <p:ext uri="{BB962C8B-B14F-4D97-AF65-F5344CB8AC3E}">
        <p14:creationId xmlns:p14="http://schemas.microsoft.com/office/powerpoint/2010/main" val="1931459336"/>
      </p:ext>
    </p:extLst>
  </p:cSld>
  <p:clrMapOvr>
    <a:masterClrMapping/>
  </p:clrMapOvr>
</p:notes>
</file>

<file path=ppt/notesSlides/notesSlide1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 to refer to Jonathan to cover off Cabinet</a:t>
            </a:r>
            <a:r>
              <a:rPr lang="en-GB" baseline="0%" dirty="0"/>
              <a:t> Member Meetings</a:t>
            </a:r>
            <a:endParaRPr lang="en-GB" dirty="0"/>
          </a:p>
        </p:txBody>
      </p:sp>
      <p:sp>
        <p:nvSpPr>
          <p:cNvPr id="4" name="Slide Number Placeholder 3"/>
          <p:cNvSpPr>
            <a:spLocks noGrp="1"/>
          </p:cNvSpPr>
          <p:nvPr>
            <p:ph type="sldNum" sz="quarter" idx="10"/>
          </p:nvPr>
        </p:nvSpPr>
        <p:spPr/>
        <p:txBody>
          <a:bodyPr/>
          <a:lstStyle/>
          <a:p>
            <a:fld id="{EC663990-DA3F-0640-BA25-DE2195BBE760}" type="slidenum">
              <a:rPr lang="en-US" smtClean="0"/>
              <a:t>18</a:t>
            </a:fld>
            <a:endParaRPr lang="en-US"/>
          </a:p>
        </p:txBody>
      </p:sp>
    </p:spTree>
    <p:extLst>
      <p:ext uri="{BB962C8B-B14F-4D97-AF65-F5344CB8AC3E}">
        <p14:creationId xmlns:p14="http://schemas.microsoft.com/office/powerpoint/2010/main" val="2554349027"/>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81F172-DEBC-4852-8275-ED4B1BFC1AB9}" type="slidenum">
              <a:rPr lang="en-GB" smtClean="0"/>
              <a:t>4</a:t>
            </a:fld>
            <a:endParaRPr lang="en-GB"/>
          </a:p>
        </p:txBody>
      </p:sp>
    </p:spTree>
    <p:extLst>
      <p:ext uri="{BB962C8B-B14F-4D97-AF65-F5344CB8AC3E}">
        <p14:creationId xmlns:p14="http://schemas.microsoft.com/office/powerpoint/2010/main" val="3901319735"/>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5</a:t>
            </a:fld>
            <a:endParaRPr lang="en-GB"/>
          </a:p>
        </p:txBody>
      </p:sp>
    </p:spTree>
    <p:extLst>
      <p:ext uri="{BB962C8B-B14F-4D97-AF65-F5344CB8AC3E}">
        <p14:creationId xmlns:p14="http://schemas.microsoft.com/office/powerpoint/2010/main" val="503849057"/>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6</a:t>
            </a:fld>
            <a:endParaRPr lang="en-GB"/>
          </a:p>
        </p:txBody>
      </p:sp>
    </p:spTree>
    <p:extLst>
      <p:ext uri="{BB962C8B-B14F-4D97-AF65-F5344CB8AC3E}">
        <p14:creationId xmlns:p14="http://schemas.microsoft.com/office/powerpoint/2010/main" val="1338574584"/>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7</a:t>
            </a:fld>
            <a:endParaRPr lang="en-GB"/>
          </a:p>
        </p:txBody>
      </p:sp>
    </p:spTree>
    <p:extLst>
      <p:ext uri="{BB962C8B-B14F-4D97-AF65-F5344CB8AC3E}">
        <p14:creationId xmlns:p14="http://schemas.microsoft.com/office/powerpoint/2010/main" val="1949927613"/>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8</a:t>
            </a:fld>
            <a:endParaRPr lang="en-GB"/>
          </a:p>
        </p:txBody>
      </p:sp>
    </p:spTree>
    <p:extLst>
      <p:ext uri="{BB962C8B-B14F-4D97-AF65-F5344CB8AC3E}">
        <p14:creationId xmlns:p14="http://schemas.microsoft.com/office/powerpoint/2010/main" val="1012357957"/>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9</a:t>
            </a:fld>
            <a:endParaRPr lang="en-GB"/>
          </a:p>
        </p:txBody>
      </p:sp>
    </p:spTree>
    <p:extLst>
      <p:ext uri="{BB962C8B-B14F-4D97-AF65-F5344CB8AC3E}">
        <p14:creationId xmlns:p14="http://schemas.microsoft.com/office/powerpoint/2010/main" val="2751581693"/>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10</a:t>
            </a:fld>
            <a:endParaRPr lang="en-GB"/>
          </a:p>
        </p:txBody>
      </p:sp>
    </p:spTree>
    <p:extLst>
      <p:ext uri="{BB962C8B-B14F-4D97-AF65-F5344CB8AC3E}">
        <p14:creationId xmlns:p14="http://schemas.microsoft.com/office/powerpoint/2010/main" val="439771850"/>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data collection &amp; processing</a:t>
            </a:r>
          </a:p>
          <a:p>
            <a:r>
              <a:rPr lang="en-GB" dirty="0"/>
              <a:t>Include map with sites overlay? </a:t>
            </a:r>
          </a:p>
        </p:txBody>
      </p:sp>
      <p:sp>
        <p:nvSpPr>
          <p:cNvPr id="4" name="Slide Number Placeholder 3"/>
          <p:cNvSpPr>
            <a:spLocks noGrp="1"/>
          </p:cNvSpPr>
          <p:nvPr>
            <p:ph type="sldNum" sz="quarter" idx="5"/>
          </p:nvPr>
        </p:nvSpPr>
        <p:spPr/>
        <p:txBody>
          <a:bodyPr/>
          <a:lstStyle/>
          <a:p>
            <a:fld id="{3D81F172-DEBC-4852-8275-ED4B1BFC1AB9}" type="slidenum">
              <a:rPr lang="en-GB" smtClean="0"/>
              <a:t>11</a:t>
            </a:fld>
            <a:endParaRPr lang="en-GB"/>
          </a:p>
        </p:txBody>
      </p:sp>
    </p:spTree>
    <p:extLst>
      <p:ext uri="{BB962C8B-B14F-4D97-AF65-F5344CB8AC3E}">
        <p14:creationId xmlns:p14="http://schemas.microsoft.com/office/powerpoint/2010/main" val="1298416347"/>
      </p:ext>
    </p:extLst>
  </p:cSld>
  <p:clrMapOvr>
    <a:masterClrMapping/>
  </p:clrMapOvr>
</p:notes>
</file>

<file path=ppt/slideLayouts/_rels/slideLayout1.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5.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6.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7.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8.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19.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Master" Target="../slideMasters/slideMaster1.xml"/></Relationships>
</file>

<file path=ppt/slideLayouts/_rels/slideLayout20.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2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preserve="1" userDrawn="1">
  <p:cSld name="Title Slide A">
    <p:spTree>
      <p:nvGrpSpPr>
        <p:cNvPr id="1" name=""/>
        <p:cNvGrpSpPr/>
        <p:nvPr/>
      </p:nvGrpSpPr>
      <p:grpSpPr>
        <a:xfrm>
          <a:off x="0" y="0"/>
          <a:ext cx="0" cy="0"/>
          <a:chOff x="0" y="0"/>
          <a:chExt cx="0" cy="0"/>
        </a:xfrm>
      </p:grpSpPr>
      <p:sp>
        <p:nvSpPr>
          <p:cNvPr id="7" name="Rectangle 6"/>
          <p:cNvSpPr/>
          <p:nvPr userDrawn="1"/>
        </p:nvSpPr>
        <p:spPr>
          <a:xfrm>
            <a:off x="0" y="0"/>
            <a:ext cx="9144000" cy="6165304"/>
          </a:xfrm>
          <a:prstGeom prst="rect">
            <a:avLst/>
          </a:prstGeom>
          <a:solidFill>
            <a:srgbClr val="0077C8"/>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solidFill>
                <a:srgbClr val="0077C8"/>
              </a:solidFill>
            </a:endParaRPr>
          </a:p>
        </p:txBody>
      </p:sp>
      <p:sp>
        <p:nvSpPr>
          <p:cNvPr id="2" name="Title 1"/>
          <p:cNvSpPr>
            <a:spLocks noGrp="1"/>
          </p:cNvSpPr>
          <p:nvPr>
            <p:ph type="title"/>
          </p:nvPr>
        </p:nvSpPr>
        <p:spPr>
          <a:xfrm>
            <a:off x="251520" y="2564904"/>
            <a:ext cx="8640960" cy="792088"/>
          </a:xfrm>
        </p:spPr>
        <p:txBody>
          <a:bodyPr>
            <a:normAutofit/>
          </a:bodyPr>
          <a:lstStyle>
            <a:lvl1pPr>
              <a:defRPr sz="4400">
                <a:solidFill>
                  <a:schemeClr val="bg1"/>
                </a:solidFill>
              </a:defRPr>
            </a:lvl1pPr>
          </a:lstStyle>
          <a:p>
            <a:r>
              <a:rPr lang="en-GB" dirty="0"/>
              <a:t>Click to edit Master title style</a:t>
            </a:r>
            <a:endParaRPr lang="en-US" dirty="0"/>
          </a:p>
        </p:txBody>
      </p:sp>
      <p:sp>
        <p:nvSpPr>
          <p:cNvPr id="4" name="Text Placeholder 3"/>
          <p:cNvSpPr>
            <a:spLocks noGrp="1"/>
          </p:cNvSpPr>
          <p:nvPr>
            <p:ph type="body" sz="quarter" idx="10" hasCustomPrompt="1"/>
          </p:nvPr>
        </p:nvSpPr>
        <p:spPr>
          <a:xfrm>
            <a:off x="251520" y="3501455"/>
            <a:ext cx="8642350" cy="503609"/>
          </a:xfrm>
        </p:spPr>
        <p:txBody>
          <a:bodyPr>
            <a:normAutofit/>
          </a:bodyPr>
          <a:lstStyle>
            <a:lvl1pPr>
              <a:defRPr sz="2400" baseline="0%">
                <a:solidFill>
                  <a:srgbClr val="FFFFFF"/>
                </a:solidFill>
              </a:defRPr>
            </a:lvl1pPr>
          </a:lstStyle>
          <a:p>
            <a:pPr lvl="0"/>
            <a:r>
              <a:rPr lang="en-GB" dirty="0"/>
              <a:t>Click to edit sub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7015" y="260201"/>
            <a:ext cx="2355464" cy="981731"/>
          </a:xfrm>
          <a:prstGeom prst="rect">
            <a:avLst/>
          </a:prstGeom>
        </p:spPr>
      </p:pic>
    </p:spTree>
    <p:extLst>
      <p:ext uri="{BB962C8B-B14F-4D97-AF65-F5344CB8AC3E}">
        <p14:creationId xmlns:p14="http://schemas.microsoft.com/office/powerpoint/2010/main" val="3093230659"/>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preserve="1" userDrawn="1">
  <p:cSld name="Table Slide">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250825" y="1403350"/>
            <a:ext cx="8642350" cy="4537075"/>
          </a:xfrm>
        </p:spPr>
        <p:txBody>
          <a:bodyPr/>
          <a:lstStyle/>
          <a:p>
            <a:endParaRPr lang="en-US"/>
          </a:p>
        </p:txBody>
      </p:sp>
      <p:sp>
        <p:nvSpPr>
          <p:cNvPr id="2" name="Date Placeholder 1"/>
          <p:cNvSpPr>
            <a:spLocks noGrp="1"/>
          </p:cNvSpPr>
          <p:nvPr>
            <p:ph type="dt" sz="half" idx="17"/>
          </p:nvPr>
        </p:nvSpPr>
        <p:spPr/>
        <p:txBody>
          <a:bodyPr/>
          <a:lstStyle/>
          <a:p>
            <a:fld id="{6FB61536-71D7-AB46-B8EF-755463903121}" type="datetime3">
              <a:rPr lang="en-GB" smtClean="0"/>
              <a:t>28 July, 2022</a:t>
            </a:fld>
            <a:endParaRPr lang="en-US" dirty="0"/>
          </a:p>
        </p:txBody>
      </p:sp>
      <p:sp>
        <p:nvSpPr>
          <p:cNvPr id="4" name="Slide Number Placeholder 3"/>
          <p:cNvSpPr>
            <a:spLocks noGrp="1"/>
          </p:cNvSpPr>
          <p:nvPr>
            <p:ph type="sldNum" sz="quarter" idx="18"/>
          </p:nvPr>
        </p:nvSpPr>
        <p:spPr/>
        <p:txBody>
          <a:bodyPr/>
          <a:lstStyle/>
          <a:p>
            <a:fld id="{BC676DD6-27FC-9A4B-8D74-72AD8936F71D}" type="slidenum">
              <a:rPr lang="en-US" smtClean="0"/>
              <a:t>‹#›</a:t>
            </a:fld>
            <a:endParaRPr lang="en-US"/>
          </a:p>
        </p:txBody>
      </p:sp>
      <p:cxnSp>
        <p:nvCxnSpPr>
          <p:cNvPr id="8" name="Straight Connector 7"/>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929209078"/>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preserve="1" userDrawn="1">
  <p:cSld name="Text Table Slide">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788024" y="1404000"/>
            <a:ext cx="4105151" cy="4536000"/>
          </a:xfrm>
        </p:spPr>
        <p:txBody>
          <a:bodyPr/>
          <a:lstStyle/>
          <a:p>
            <a:endParaRPr lang="en-US"/>
          </a:p>
        </p:txBody>
      </p:sp>
      <p:sp>
        <p:nvSpPr>
          <p:cNvPr id="17" name="Text Placeholder 18"/>
          <p:cNvSpPr>
            <a:spLocks noGrp="1"/>
          </p:cNvSpPr>
          <p:nvPr>
            <p:ph type="body" sz="quarter" idx="13"/>
          </p:nvPr>
        </p:nvSpPr>
        <p:spPr>
          <a:xfrm>
            <a:off x="251520"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7"/>
          </p:nvPr>
        </p:nvSpPr>
        <p:spPr/>
        <p:txBody>
          <a:bodyPr/>
          <a:lstStyle/>
          <a:p>
            <a:fld id="{6FB61536-71D7-AB46-B8EF-755463903121}" type="datetime3">
              <a:rPr lang="en-GB" smtClean="0"/>
              <a:t>28 July, 2022</a:t>
            </a:fld>
            <a:endParaRPr lang="en-US" dirty="0"/>
          </a:p>
        </p:txBody>
      </p:sp>
      <p:sp>
        <p:nvSpPr>
          <p:cNvPr id="4" name="Slide Number Placeholder 3"/>
          <p:cNvSpPr>
            <a:spLocks noGrp="1"/>
          </p:cNvSpPr>
          <p:nvPr>
            <p:ph type="sldNum" sz="quarter" idx="18"/>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2"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784930607"/>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preserve="1" userDrawn="1">
  <p:cSld name="Table Text Slide">
    <p:spTree>
      <p:nvGrpSpPr>
        <p:cNvPr id="1" name=""/>
        <p:cNvGrpSpPr/>
        <p:nvPr/>
      </p:nvGrpSpPr>
      <p:grpSpPr>
        <a:xfrm>
          <a:off x="0" y="0"/>
          <a:ext cx="0" cy="0"/>
          <a:chOff x="0" y="0"/>
          <a:chExt cx="0" cy="0"/>
        </a:xfrm>
      </p:grpSpPr>
      <p:sp>
        <p:nvSpPr>
          <p:cNvPr id="12" name="Table Placeholder 2"/>
          <p:cNvSpPr>
            <a:spLocks noGrp="1"/>
          </p:cNvSpPr>
          <p:nvPr>
            <p:ph type="tbl" sz="quarter" idx="16"/>
          </p:nvPr>
        </p:nvSpPr>
        <p:spPr>
          <a:xfrm>
            <a:off x="250825" y="1404000"/>
            <a:ext cx="4105151" cy="4536000"/>
          </a:xfrm>
        </p:spPr>
        <p:txBody>
          <a:bodyPr/>
          <a:lstStyle/>
          <a:p>
            <a:endParaRPr lang="en-US"/>
          </a:p>
        </p:txBody>
      </p:sp>
      <p:sp>
        <p:nvSpPr>
          <p:cNvPr id="17" name="Text Placeholder 18"/>
          <p:cNvSpPr>
            <a:spLocks noGrp="1"/>
          </p:cNvSpPr>
          <p:nvPr>
            <p:ph type="body" sz="quarter" idx="13"/>
          </p:nvPr>
        </p:nvSpPr>
        <p:spPr>
          <a:xfrm>
            <a:off x="4788023"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7"/>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8"/>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3"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1264705684"/>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preserve="1" userDrawn="1">
  <p:cSld name="Chart Slide">
    <p:spTree>
      <p:nvGrpSpPr>
        <p:cNvPr id="1" name=""/>
        <p:cNvGrpSpPr/>
        <p:nvPr/>
      </p:nvGrpSpPr>
      <p:grpSpPr>
        <a:xfrm>
          <a:off x="0" y="0"/>
          <a:ext cx="0" cy="0"/>
          <a:chOff x="0" y="0"/>
          <a:chExt cx="0" cy="0"/>
        </a:xfrm>
      </p:grpSpPr>
      <p:sp>
        <p:nvSpPr>
          <p:cNvPr id="4" name="Chart Placeholder 3"/>
          <p:cNvSpPr>
            <a:spLocks noGrp="1"/>
          </p:cNvSpPr>
          <p:nvPr>
            <p:ph type="chart" sz="quarter" idx="17"/>
          </p:nvPr>
        </p:nvSpPr>
        <p:spPr>
          <a:xfrm>
            <a:off x="250825" y="1403350"/>
            <a:ext cx="8642350" cy="4537075"/>
          </a:xfrm>
        </p:spPr>
        <p:txBody>
          <a:bodyPr/>
          <a:lstStyle/>
          <a:p>
            <a:endParaRPr lang="en-US"/>
          </a:p>
        </p:txBody>
      </p:sp>
      <p:sp>
        <p:nvSpPr>
          <p:cNvPr id="2" name="Date Placeholder 1"/>
          <p:cNvSpPr>
            <a:spLocks noGrp="1"/>
          </p:cNvSpPr>
          <p:nvPr>
            <p:ph type="dt" sz="half" idx="18"/>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9"/>
          </p:nvPr>
        </p:nvSpPr>
        <p:spPr/>
        <p:txBody>
          <a:bodyPr/>
          <a:lstStyle/>
          <a:p>
            <a:fld id="{BC676DD6-27FC-9A4B-8D74-72AD8936F71D}" type="slidenum">
              <a:rPr lang="en-US" smtClean="0"/>
              <a:t>‹#›</a:t>
            </a:fld>
            <a:endParaRPr lang="en-US"/>
          </a:p>
        </p:txBody>
      </p:sp>
      <p:cxnSp>
        <p:nvCxnSpPr>
          <p:cNvPr id="8" name="Straight Connector 7"/>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276461690"/>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preserve="1" userDrawn="1">
  <p:cSld name="Text Chart Slide">
    <p:spTree>
      <p:nvGrpSpPr>
        <p:cNvPr id="1" name=""/>
        <p:cNvGrpSpPr/>
        <p:nvPr/>
      </p:nvGrpSpPr>
      <p:grpSpPr>
        <a:xfrm>
          <a:off x="0" y="0"/>
          <a:ext cx="0" cy="0"/>
          <a:chOff x="0" y="0"/>
          <a:chExt cx="0" cy="0"/>
        </a:xfrm>
      </p:grpSpPr>
      <p:sp>
        <p:nvSpPr>
          <p:cNvPr id="12" name="Chart Placeholder 3"/>
          <p:cNvSpPr>
            <a:spLocks noGrp="1"/>
          </p:cNvSpPr>
          <p:nvPr>
            <p:ph type="chart" sz="quarter" idx="17"/>
          </p:nvPr>
        </p:nvSpPr>
        <p:spPr>
          <a:xfrm>
            <a:off x="4788023" y="1403350"/>
            <a:ext cx="4105151" cy="4537075"/>
          </a:xfrm>
        </p:spPr>
        <p:txBody>
          <a:bodyPr/>
          <a:lstStyle/>
          <a:p>
            <a:endParaRPr lang="en-US"/>
          </a:p>
        </p:txBody>
      </p:sp>
      <p:sp>
        <p:nvSpPr>
          <p:cNvPr id="17" name="Text Placeholder 18"/>
          <p:cNvSpPr>
            <a:spLocks noGrp="1"/>
          </p:cNvSpPr>
          <p:nvPr>
            <p:ph type="body" sz="quarter" idx="13"/>
          </p:nvPr>
        </p:nvSpPr>
        <p:spPr>
          <a:xfrm>
            <a:off x="251520"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8"/>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9"/>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3"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1776896883"/>
      </p:ext>
    </p:extLst>
  </p:cSld>
  <p:clrMapOvr>
    <a:masterClrMapping/>
  </p:clrMapOvr>
</p:sldLayout>
</file>

<file path=ppt/slideLayouts/slideLayout15.xml><?xml version="1.0" encoding="utf-8"?>
<p:sldLayout xmlns:a="http://purl.oclc.org/ooxml/drawingml/main" xmlns:r="http://purl.oclc.org/ooxml/officeDocument/relationships" xmlns:p="http://purl.oclc.org/ooxml/presentationml/main" preserve="1" userDrawn="1">
  <p:cSld name="Chart Text Slide">
    <p:spTree>
      <p:nvGrpSpPr>
        <p:cNvPr id="1" name=""/>
        <p:cNvGrpSpPr/>
        <p:nvPr/>
      </p:nvGrpSpPr>
      <p:grpSpPr>
        <a:xfrm>
          <a:off x="0" y="0"/>
          <a:ext cx="0" cy="0"/>
          <a:chOff x="0" y="0"/>
          <a:chExt cx="0" cy="0"/>
        </a:xfrm>
      </p:grpSpPr>
      <p:sp>
        <p:nvSpPr>
          <p:cNvPr id="18" name="Chart Placeholder 3"/>
          <p:cNvSpPr>
            <a:spLocks noGrp="1"/>
          </p:cNvSpPr>
          <p:nvPr>
            <p:ph type="chart" sz="quarter" idx="17"/>
          </p:nvPr>
        </p:nvSpPr>
        <p:spPr>
          <a:xfrm>
            <a:off x="250824" y="1403350"/>
            <a:ext cx="4105151" cy="4537075"/>
          </a:xfrm>
        </p:spPr>
        <p:txBody>
          <a:bodyPr/>
          <a:lstStyle/>
          <a:p>
            <a:endParaRPr lang="en-US"/>
          </a:p>
        </p:txBody>
      </p:sp>
      <p:sp>
        <p:nvSpPr>
          <p:cNvPr id="17" name="Text Placeholder 18"/>
          <p:cNvSpPr>
            <a:spLocks noGrp="1"/>
          </p:cNvSpPr>
          <p:nvPr>
            <p:ph type="body" sz="quarter" idx="13"/>
          </p:nvPr>
        </p:nvSpPr>
        <p:spPr>
          <a:xfrm>
            <a:off x="4788023"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8"/>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9"/>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2"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1324720890"/>
      </p:ext>
    </p:extLst>
  </p:cSld>
  <p:clrMapOvr>
    <a:masterClrMapping/>
  </p:clrMapOvr>
</p:sldLayout>
</file>

<file path=ppt/slideLayouts/slideLayout16.xml><?xml version="1.0" encoding="utf-8"?>
<p:sldLayout xmlns:a="http://purl.oclc.org/ooxml/drawingml/main" xmlns:r="http://purl.oclc.org/ooxml/officeDocument/relationships" xmlns:p="http://purl.oclc.org/ooxml/presentationml/main" preserve="1" userDrawn="1">
  <p:cSld name="Table Chart Slide">
    <p:spTree>
      <p:nvGrpSpPr>
        <p:cNvPr id="1" name=""/>
        <p:cNvGrpSpPr/>
        <p:nvPr/>
      </p:nvGrpSpPr>
      <p:grpSpPr>
        <a:xfrm>
          <a:off x="0" y="0"/>
          <a:ext cx="0" cy="0"/>
          <a:chOff x="0" y="0"/>
          <a:chExt cx="0" cy="0"/>
        </a:xfrm>
      </p:grpSpPr>
      <p:sp>
        <p:nvSpPr>
          <p:cNvPr id="12" name="Chart Placeholder 3"/>
          <p:cNvSpPr>
            <a:spLocks noGrp="1"/>
          </p:cNvSpPr>
          <p:nvPr>
            <p:ph type="chart" sz="quarter" idx="17"/>
          </p:nvPr>
        </p:nvSpPr>
        <p:spPr>
          <a:xfrm>
            <a:off x="4788023" y="1403350"/>
            <a:ext cx="4105151" cy="4537075"/>
          </a:xfrm>
        </p:spPr>
        <p:txBody>
          <a:bodyPr/>
          <a:lstStyle/>
          <a:p>
            <a:endParaRPr lang="en-US"/>
          </a:p>
        </p:txBody>
      </p:sp>
      <p:sp>
        <p:nvSpPr>
          <p:cNvPr id="18" name="Table Placeholder 2"/>
          <p:cNvSpPr>
            <a:spLocks noGrp="1"/>
          </p:cNvSpPr>
          <p:nvPr>
            <p:ph type="tbl" sz="quarter" idx="16"/>
          </p:nvPr>
        </p:nvSpPr>
        <p:spPr>
          <a:xfrm>
            <a:off x="250825" y="1404000"/>
            <a:ext cx="4105151" cy="4536000"/>
          </a:xfrm>
        </p:spPr>
        <p:txBody>
          <a:bodyPr/>
          <a:lstStyle/>
          <a:p>
            <a:endParaRPr lang="en-US"/>
          </a:p>
        </p:txBody>
      </p:sp>
      <p:sp>
        <p:nvSpPr>
          <p:cNvPr id="2" name="Date Placeholder 1"/>
          <p:cNvSpPr>
            <a:spLocks noGrp="1"/>
          </p:cNvSpPr>
          <p:nvPr>
            <p:ph type="dt" sz="half" idx="18"/>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9"/>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3"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401955000"/>
      </p:ext>
    </p:extLst>
  </p:cSld>
  <p:clrMapOvr>
    <a:masterClrMapping/>
  </p:clrMapOvr>
</p:sldLayout>
</file>

<file path=ppt/slideLayouts/slideLayout17.xml><?xml version="1.0" encoding="utf-8"?>
<p:sldLayout xmlns:a="http://purl.oclc.org/ooxml/drawingml/main" xmlns:r="http://purl.oclc.org/ooxml/officeDocument/relationships" xmlns:p="http://purl.oclc.org/ooxml/presentationml/main" preserve="1" userDrawn="1">
  <p:cSld name="SmartArt Slide">
    <p:spTree>
      <p:nvGrpSpPr>
        <p:cNvPr id="1" name=""/>
        <p:cNvGrpSpPr/>
        <p:nvPr/>
      </p:nvGrpSpPr>
      <p:grpSpPr>
        <a:xfrm>
          <a:off x="0" y="0"/>
          <a:ext cx="0" cy="0"/>
          <a:chOff x="0" y="0"/>
          <a:chExt cx="0" cy="0"/>
        </a:xfrm>
      </p:grpSpPr>
      <p:sp>
        <p:nvSpPr>
          <p:cNvPr id="3" name="SmartArt Placeholder 2"/>
          <p:cNvSpPr>
            <a:spLocks noGrp="1"/>
          </p:cNvSpPr>
          <p:nvPr>
            <p:ph type="dgm" sz="quarter" idx="14"/>
          </p:nvPr>
        </p:nvSpPr>
        <p:spPr>
          <a:xfrm>
            <a:off x="250825" y="1404000"/>
            <a:ext cx="8642350" cy="4536405"/>
          </a:xfrm>
        </p:spPr>
        <p:txBody>
          <a:bodyPr/>
          <a:lstStyle/>
          <a:p>
            <a:endParaRPr lang="en-US"/>
          </a:p>
        </p:txBody>
      </p:sp>
      <p:sp>
        <p:nvSpPr>
          <p:cNvPr id="2" name="Date Placeholder 1"/>
          <p:cNvSpPr>
            <a:spLocks noGrp="1"/>
          </p:cNvSpPr>
          <p:nvPr>
            <p:ph type="dt" sz="half" idx="15"/>
          </p:nvPr>
        </p:nvSpPr>
        <p:spPr/>
        <p:txBody>
          <a:bodyPr/>
          <a:lstStyle/>
          <a:p>
            <a:fld id="{6FB61536-71D7-AB46-B8EF-755463903121}" type="datetime3">
              <a:rPr lang="en-GB" smtClean="0"/>
              <a:t>28 July, 2022</a:t>
            </a:fld>
            <a:endParaRPr lang="en-US" dirty="0"/>
          </a:p>
        </p:txBody>
      </p:sp>
      <p:sp>
        <p:nvSpPr>
          <p:cNvPr id="4" name="Slide Number Placeholder 3"/>
          <p:cNvSpPr>
            <a:spLocks noGrp="1"/>
          </p:cNvSpPr>
          <p:nvPr>
            <p:ph type="sldNum" sz="quarter" idx="16"/>
          </p:nvPr>
        </p:nvSpPr>
        <p:spPr/>
        <p:txBody>
          <a:bodyPr/>
          <a:lstStyle/>
          <a:p>
            <a:fld id="{BC676DD6-27FC-9A4B-8D74-72AD8936F71D}" type="slidenum">
              <a:rPr lang="en-US" smtClean="0"/>
              <a:t>‹#›</a:t>
            </a:fld>
            <a:endParaRPr lang="en-US"/>
          </a:p>
        </p:txBody>
      </p:sp>
      <p:cxnSp>
        <p:nvCxnSpPr>
          <p:cNvPr id="8" name="Straight Connector 7"/>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701968467"/>
      </p:ext>
    </p:extLst>
  </p:cSld>
  <p:clrMapOvr>
    <a:masterClrMapping/>
  </p:clrMapOvr>
</p:sldLayout>
</file>

<file path=ppt/slideLayouts/slideLayout18.xml><?xml version="1.0" encoding="utf-8"?>
<p:sldLayout xmlns:a="http://purl.oclc.org/ooxml/drawingml/main" xmlns:r="http://purl.oclc.org/ooxml/officeDocument/relationships" xmlns:p="http://purl.oclc.org/ooxml/presentationml/main" preserve="1" userDrawn="1">
  <p:cSld name="Film Media Slide">
    <p:spTree>
      <p:nvGrpSpPr>
        <p:cNvPr id="1" name=""/>
        <p:cNvGrpSpPr/>
        <p:nvPr/>
      </p:nvGrpSpPr>
      <p:grpSpPr>
        <a:xfrm>
          <a:off x="0" y="0"/>
          <a:ext cx="0" cy="0"/>
          <a:chOff x="0" y="0"/>
          <a:chExt cx="0" cy="0"/>
        </a:xfrm>
      </p:grpSpPr>
      <p:sp>
        <p:nvSpPr>
          <p:cNvPr id="4" name="Media Placeholder 3"/>
          <p:cNvSpPr>
            <a:spLocks noGrp="1"/>
          </p:cNvSpPr>
          <p:nvPr>
            <p:ph type="media" sz="quarter" idx="15"/>
          </p:nvPr>
        </p:nvSpPr>
        <p:spPr>
          <a:xfrm>
            <a:off x="250825" y="1403350"/>
            <a:ext cx="8642350" cy="4537075"/>
          </a:xfrm>
        </p:spPr>
        <p:txBody>
          <a:bodyPr/>
          <a:lstStyle/>
          <a:p>
            <a:endParaRPr lang="en-US"/>
          </a:p>
        </p:txBody>
      </p:sp>
      <p:sp>
        <p:nvSpPr>
          <p:cNvPr id="2" name="Date Placeholder 1"/>
          <p:cNvSpPr>
            <a:spLocks noGrp="1"/>
          </p:cNvSpPr>
          <p:nvPr>
            <p:ph type="dt" sz="half" idx="16"/>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7"/>
          </p:nvPr>
        </p:nvSpPr>
        <p:spPr/>
        <p:txBody>
          <a:bodyPr/>
          <a:lstStyle/>
          <a:p>
            <a:fld id="{BC676DD6-27FC-9A4B-8D74-72AD8936F71D}" type="slidenum">
              <a:rPr lang="en-US" smtClean="0"/>
              <a:t>‹#›</a:t>
            </a:fld>
            <a:endParaRPr lang="en-US"/>
          </a:p>
        </p:txBody>
      </p:sp>
      <p:cxnSp>
        <p:nvCxnSpPr>
          <p:cNvPr id="8" name="Straight Connector 7"/>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3946580558"/>
      </p:ext>
    </p:extLst>
  </p:cSld>
  <p:clrMapOvr>
    <a:masterClrMapping/>
  </p:clrMapOvr>
</p:sldLayout>
</file>

<file path=ppt/slideLayouts/slideLayout19.xml><?xml version="1.0" encoding="utf-8"?>
<p:sldLayout xmlns:a="http://purl.oclc.org/ooxml/drawingml/main" xmlns:r="http://purl.oclc.org/ooxml/officeDocument/relationships" xmlns:p="http://purl.oclc.org/ooxml/presentationml/main" preserve="1"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250825" y="1404000"/>
            <a:ext cx="8642350" cy="45370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6"/>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7"/>
          </p:nvPr>
        </p:nvSpPr>
        <p:spPr/>
        <p:txBody>
          <a:bodyPr/>
          <a:lstStyle/>
          <a:p>
            <a:fld id="{BC676DD6-27FC-9A4B-8D74-72AD8936F71D}" type="slidenum">
              <a:rPr lang="en-US" smtClean="0"/>
              <a:t>‹#›</a:t>
            </a:fld>
            <a:endParaRPr lang="en-US"/>
          </a:p>
        </p:txBody>
      </p:sp>
      <p:cxnSp>
        <p:nvCxnSpPr>
          <p:cNvPr id="8" name="Straight Connector 7"/>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07679980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preserve="1" userDrawn="1">
  <p:cSld name="Title Slide B">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640960" cy="792088"/>
          </a:xfrm>
        </p:spPr>
        <p:txBody>
          <a:bodyPr>
            <a:normAutofit/>
          </a:bodyPr>
          <a:lstStyle>
            <a:lvl1pPr>
              <a:defRPr sz="4400">
                <a:solidFill>
                  <a:schemeClr val="tx2"/>
                </a:solidFill>
              </a:defRPr>
            </a:lvl1pPr>
          </a:lstStyle>
          <a:p>
            <a:r>
              <a:rPr lang="en-GB" dirty="0"/>
              <a:t>Click to edit Master title style</a:t>
            </a:r>
            <a:endParaRPr lang="en-US" dirty="0"/>
          </a:p>
        </p:txBody>
      </p:sp>
      <p:sp>
        <p:nvSpPr>
          <p:cNvPr id="4" name="Text Placeholder 3"/>
          <p:cNvSpPr>
            <a:spLocks noGrp="1"/>
          </p:cNvSpPr>
          <p:nvPr>
            <p:ph type="body" sz="quarter" idx="10" hasCustomPrompt="1"/>
          </p:nvPr>
        </p:nvSpPr>
        <p:spPr>
          <a:xfrm>
            <a:off x="251520" y="3501455"/>
            <a:ext cx="8642350" cy="503609"/>
          </a:xfrm>
        </p:spPr>
        <p:txBody>
          <a:bodyPr>
            <a:normAutofit/>
          </a:bodyPr>
          <a:lstStyle>
            <a:lvl1pPr>
              <a:defRPr sz="2400" baseline="0%">
                <a:solidFill>
                  <a:schemeClr val="tx1"/>
                </a:solidFill>
              </a:defRPr>
            </a:lvl1pPr>
          </a:lstStyle>
          <a:p>
            <a:pPr lvl="0"/>
            <a:r>
              <a:rPr lang="en-GB" dirty="0"/>
              <a:t>Click to edit sub title</a:t>
            </a:r>
            <a:endParaRPr lang="en-US" dirty="0"/>
          </a:p>
        </p:txBody>
      </p:sp>
      <p:cxnSp>
        <p:nvCxnSpPr>
          <p:cNvPr id="11" name="Straight Connector 10"/>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7015" y="260201"/>
            <a:ext cx="2355465" cy="981731"/>
          </a:xfrm>
          <a:prstGeom prst="rect">
            <a:avLst/>
          </a:prstGeom>
        </p:spPr>
      </p:pic>
    </p:spTree>
    <p:extLst>
      <p:ext uri="{BB962C8B-B14F-4D97-AF65-F5344CB8AC3E}">
        <p14:creationId xmlns:p14="http://schemas.microsoft.com/office/powerpoint/2010/main" val="454163642"/>
      </p:ext>
    </p:extLst>
  </p:cSld>
  <p:clrMapOvr>
    <a:masterClrMapping/>
  </p:clrMapOvr>
</p:sldLayout>
</file>

<file path=ppt/slideLayouts/slideLayout20.xml><?xml version="1.0" encoding="utf-8"?>
<p:sldLayout xmlns:a="http://purl.oclc.org/ooxml/drawingml/main" xmlns:r="http://purl.oclc.org/ooxml/officeDocument/relationships" xmlns:p="http://purl.oclc.org/ooxml/presentationml/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FB61536-71D7-AB46-B8EF-755463903121}" type="datetime3">
              <a:rPr lang="en-GB" smtClean="0"/>
              <a:t>28 July, 2022</a:t>
            </a:fld>
            <a:endParaRPr lang="en-US" dirty="0"/>
          </a:p>
        </p:txBody>
      </p:sp>
      <p:sp>
        <p:nvSpPr>
          <p:cNvPr id="8" name="Slide Number Placeholder 7"/>
          <p:cNvSpPr>
            <a:spLocks noGrp="1"/>
          </p:cNvSpPr>
          <p:nvPr>
            <p:ph type="sldNum" sz="quarter" idx="11"/>
          </p:nvPr>
        </p:nvSpPr>
        <p:spPr/>
        <p:txBody>
          <a:bodyPr/>
          <a:lstStyle/>
          <a:p>
            <a:fld id="{BC676DD6-27FC-9A4B-8D74-72AD8936F71D}" type="slidenum">
              <a:rPr lang="en-US" smtClean="0"/>
              <a:t>‹#›</a:t>
            </a:fld>
            <a:endParaRPr lang="en-US"/>
          </a:p>
        </p:txBody>
      </p:sp>
      <p:cxnSp>
        <p:nvCxnSpPr>
          <p:cNvPr id="10" name="Straight Connector 9"/>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1"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3159208180"/>
      </p:ext>
    </p:extLst>
  </p:cSld>
  <p:clrMapOvr>
    <a:masterClrMapping/>
  </p:clrMapOvr>
</p:sldLayout>
</file>

<file path=ppt/slideLayouts/slideLayout21.xml><?xml version="1.0" encoding="utf-8"?>
<p:sldLayout xmlns:a="http://purl.oclc.org/ooxml/drawingml/main" xmlns:r="http://purl.oclc.org/ooxml/officeDocument/relationships" xmlns:p="http://purl.oclc.org/ooxml/presentationml/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BED0A4-82B0-4C9A-B5F7-86FD4B796837}" type="datetimeFigureOut">
              <a:rPr lang="en-GB" smtClean="0"/>
              <a:t>28/07/2022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CDCB418-F146-42AA-9082-EDD060EDEDFD}" type="slidenum">
              <a:rPr lang="en-GB" smtClean="0"/>
              <a:t>‹#›</a:t>
            </a:fld>
            <a:endParaRPr lang="en-GB" dirty="0"/>
          </a:p>
        </p:txBody>
      </p:sp>
    </p:spTree>
    <p:extLst>
      <p:ext uri="{BB962C8B-B14F-4D97-AF65-F5344CB8AC3E}">
        <p14:creationId xmlns:p14="http://schemas.microsoft.com/office/powerpoint/2010/main" val="291489434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preserve="1" userDrawn="1">
  <p:cSld name="Text Slide">
    <p:spTree>
      <p:nvGrpSpPr>
        <p:cNvPr id="1" name=""/>
        <p:cNvGrpSpPr/>
        <p:nvPr/>
      </p:nvGrpSpPr>
      <p:grpSpPr>
        <a:xfrm>
          <a:off x="0" y="0"/>
          <a:ext cx="0" cy="0"/>
          <a:chOff x="0" y="0"/>
          <a:chExt cx="0" cy="0"/>
        </a:xfrm>
      </p:grpSpPr>
      <p:sp>
        <p:nvSpPr>
          <p:cNvPr id="16"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sp>
        <p:nvSpPr>
          <p:cNvPr id="19" name="Text Placeholder 18"/>
          <p:cNvSpPr>
            <a:spLocks noGrp="1"/>
          </p:cNvSpPr>
          <p:nvPr>
            <p:ph type="body" sz="quarter" idx="13"/>
          </p:nvPr>
        </p:nvSpPr>
        <p:spPr>
          <a:xfrm>
            <a:off x="250825" y="1404000"/>
            <a:ext cx="8642350"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Date Placeholder 1"/>
          <p:cNvSpPr>
            <a:spLocks noGrp="1"/>
          </p:cNvSpPr>
          <p:nvPr>
            <p:ph type="dt" sz="half" idx="14"/>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5"/>
          </p:nvPr>
        </p:nvSpPr>
        <p:spPr/>
        <p:txBody>
          <a:bodyPr/>
          <a:lstStyle/>
          <a:p>
            <a:fld id="{BC676DD6-27FC-9A4B-8D74-72AD8936F7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cxnSp>
        <p:nvCxnSpPr>
          <p:cNvPr id="10" name="Straight Connector 9"/>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84122"/>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preserve="1" userDrawn="1">
  <p:cSld name="Text 2 Column Slide">
    <p:spTree>
      <p:nvGrpSpPr>
        <p:cNvPr id="1" name=""/>
        <p:cNvGrpSpPr/>
        <p:nvPr/>
      </p:nvGrpSpPr>
      <p:grpSpPr>
        <a:xfrm>
          <a:off x="0" y="0"/>
          <a:ext cx="0" cy="0"/>
          <a:chOff x="0" y="0"/>
          <a:chExt cx="0" cy="0"/>
        </a:xfrm>
      </p:grpSpPr>
      <p:sp>
        <p:nvSpPr>
          <p:cNvPr id="17" name="Text Placeholder 18"/>
          <p:cNvSpPr>
            <a:spLocks noGrp="1"/>
          </p:cNvSpPr>
          <p:nvPr>
            <p:ph type="body" sz="quarter" idx="13"/>
          </p:nvPr>
        </p:nvSpPr>
        <p:spPr>
          <a:xfrm>
            <a:off x="4788023"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18"/>
          <p:cNvSpPr>
            <a:spLocks noGrp="1"/>
          </p:cNvSpPr>
          <p:nvPr>
            <p:ph type="body" sz="quarter" idx="14"/>
          </p:nvPr>
        </p:nvSpPr>
        <p:spPr>
          <a:xfrm>
            <a:off x="251520"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5"/>
          </p:nvPr>
        </p:nvSpPr>
        <p:spPr/>
        <p:txBody>
          <a:bodyPr/>
          <a:lstStyle/>
          <a:p>
            <a:fld id="{6FB61536-71D7-AB46-B8EF-755463903121}" type="datetime3">
              <a:rPr lang="en-GB" smtClean="0"/>
              <a:t>28 July, 2022</a:t>
            </a:fld>
            <a:endParaRPr lang="en-US" dirty="0"/>
          </a:p>
        </p:txBody>
      </p:sp>
      <p:sp>
        <p:nvSpPr>
          <p:cNvPr id="9" name="Slide Number Placeholder 8"/>
          <p:cNvSpPr>
            <a:spLocks noGrp="1"/>
          </p:cNvSpPr>
          <p:nvPr>
            <p:ph type="sldNum" sz="quarter" idx="16"/>
          </p:nvPr>
        </p:nvSpPr>
        <p:spPr/>
        <p:txBody>
          <a:bodyPr/>
          <a:lstStyle/>
          <a:p>
            <a:fld id="{BC676DD6-27FC-9A4B-8D74-72AD8936F71D}" type="slidenum">
              <a:rPr lang="en-US" smtClean="0"/>
              <a:t>‹#›</a:t>
            </a:fld>
            <a:endParaRPr lang="en-US"/>
          </a:p>
        </p:txBody>
      </p:sp>
      <p:cxnSp>
        <p:nvCxnSpPr>
          <p:cNvPr id="13" name="Straight Connector 12"/>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4"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875693764"/>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preserve="1" userDrawn="1">
  <p:cSld name="Image Text Slide">
    <p:spTree>
      <p:nvGrpSpPr>
        <p:cNvPr id="1" name=""/>
        <p:cNvGrpSpPr/>
        <p:nvPr/>
      </p:nvGrpSpPr>
      <p:grpSpPr>
        <a:xfrm>
          <a:off x="0" y="0"/>
          <a:ext cx="0" cy="0"/>
          <a:chOff x="0" y="0"/>
          <a:chExt cx="0" cy="0"/>
        </a:xfrm>
      </p:grpSpPr>
      <p:sp>
        <p:nvSpPr>
          <p:cNvPr id="17" name="Text Placeholder 18"/>
          <p:cNvSpPr>
            <a:spLocks noGrp="1"/>
          </p:cNvSpPr>
          <p:nvPr>
            <p:ph type="body" sz="quarter" idx="13"/>
          </p:nvPr>
        </p:nvSpPr>
        <p:spPr>
          <a:xfrm>
            <a:off x="4788023"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Picture Placeholder 19"/>
          <p:cNvSpPr>
            <a:spLocks noGrp="1"/>
          </p:cNvSpPr>
          <p:nvPr>
            <p:ph type="pic" sz="quarter" idx="15"/>
          </p:nvPr>
        </p:nvSpPr>
        <p:spPr>
          <a:xfrm>
            <a:off x="250825" y="1404000"/>
            <a:ext cx="4105151" cy="4536405"/>
          </a:xfrm>
        </p:spPr>
        <p:txBody>
          <a:bodyPr/>
          <a:lstStyle/>
          <a:p>
            <a:endParaRPr lang="en-US"/>
          </a:p>
        </p:txBody>
      </p:sp>
      <p:sp>
        <p:nvSpPr>
          <p:cNvPr id="2" name="Date Placeholder 1"/>
          <p:cNvSpPr>
            <a:spLocks noGrp="1"/>
          </p:cNvSpPr>
          <p:nvPr>
            <p:ph type="dt" sz="half" idx="16"/>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7"/>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2"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1478587196"/>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preserve="1" userDrawn="1">
  <p:cSld name="Text Image Slide">
    <p:spTree>
      <p:nvGrpSpPr>
        <p:cNvPr id="1" name=""/>
        <p:cNvGrpSpPr/>
        <p:nvPr/>
      </p:nvGrpSpPr>
      <p:grpSpPr>
        <a:xfrm>
          <a:off x="0" y="0"/>
          <a:ext cx="0" cy="0"/>
          <a:chOff x="0" y="0"/>
          <a:chExt cx="0" cy="0"/>
        </a:xfrm>
      </p:grpSpPr>
      <p:sp>
        <p:nvSpPr>
          <p:cNvPr id="17" name="Text Placeholder 18"/>
          <p:cNvSpPr>
            <a:spLocks noGrp="1"/>
          </p:cNvSpPr>
          <p:nvPr>
            <p:ph type="body" sz="quarter" idx="13"/>
          </p:nvPr>
        </p:nvSpPr>
        <p:spPr>
          <a:xfrm>
            <a:off x="251520" y="1404000"/>
            <a:ext cx="4105151" cy="453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Picture Placeholder 19"/>
          <p:cNvSpPr>
            <a:spLocks noGrp="1"/>
          </p:cNvSpPr>
          <p:nvPr>
            <p:ph type="pic" sz="quarter" idx="15"/>
          </p:nvPr>
        </p:nvSpPr>
        <p:spPr>
          <a:xfrm>
            <a:off x="4788024" y="1404000"/>
            <a:ext cx="4105151" cy="4536405"/>
          </a:xfrm>
        </p:spPr>
        <p:txBody>
          <a:bodyPr/>
          <a:lstStyle/>
          <a:p>
            <a:endParaRPr lang="en-US" dirty="0"/>
          </a:p>
        </p:txBody>
      </p:sp>
      <p:sp>
        <p:nvSpPr>
          <p:cNvPr id="2" name="Date Placeholder 1"/>
          <p:cNvSpPr>
            <a:spLocks noGrp="1"/>
          </p:cNvSpPr>
          <p:nvPr>
            <p:ph type="dt" sz="half" idx="16"/>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7"/>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2"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885552317"/>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preserve="1" userDrawn="1">
  <p:cSld name="Image Slid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250825" y="1404000"/>
            <a:ext cx="8642350" cy="4537075"/>
          </a:xfrm>
        </p:spPr>
        <p:txBody>
          <a:bodyPr/>
          <a:lstStyle/>
          <a:p>
            <a:endParaRPr lang="en-US"/>
          </a:p>
        </p:txBody>
      </p:sp>
      <p:sp>
        <p:nvSpPr>
          <p:cNvPr id="2" name="Date Placeholder 1"/>
          <p:cNvSpPr>
            <a:spLocks noGrp="1"/>
          </p:cNvSpPr>
          <p:nvPr>
            <p:ph type="dt" sz="half" idx="16"/>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7"/>
          </p:nvPr>
        </p:nvSpPr>
        <p:spPr/>
        <p:txBody>
          <a:bodyPr/>
          <a:lstStyle/>
          <a:p>
            <a:fld id="{BC676DD6-27FC-9A4B-8D74-72AD8936F71D}" type="slidenum">
              <a:rPr lang="en-US" smtClean="0"/>
              <a:t>‹#›</a:t>
            </a:fld>
            <a:endParaRPr lang="en-US"/>
          </a:p>
        </p:txBody>
      </p:sp>
      <p:cxnSp>
        <p:nvCxnSpPr>
          <p:cNvPr id="8" name="Straight Connector 7"/>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903136766"/>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preserve="1" userDrawn="1">
  <p:cSld name="Two Images">
    <p:spTree>
      <p:nvGrpSpPr>
        <p:cNvPr id="1" name=""/>
        <p:cNvGrpSpPr/>
        <p:nvPr/>
      </p:nvGrpSpPr>
      <p:grpSpPr>
        <a:xfrm>
          <a:off x="0" y="0"/>
          <a:ext cx="0" cy="0"/>
          <a:chOff x="0" y="0"/>
          <a:chExt cx="0" cy="0"/>
        </a:xfrm>
      </p:grpSpPr>
      <p:sp>
        <p:nvSpPr>
          <p:cNvPr id="20" name="Picture Placeholder 19"/>
          <p:cNvSpPr>
            <a:spLocks noGrp="1"/>
          </p:cNvSpPr>
          <p:nvPr>
            <p:ph type="pic" sz="quarter" idx="15"/>
          </p:nvPr>
        </p:nvSpPr>
        <p:spPr>
          <a:xfrm>
            <a:off x="4788024" y="1404000"/>
            <a:ext cx="4105151" cy="4536405"/>
          </a:xfrm>
        </p:spPr>
        <p:txBody>
          <a:bodyPr/>
          <a:lstStyle/>
          <a:p>
            <a:endParaRPr lang="en-US"/>
          </a:p>
        </p:txBody>
      </p:sp>
      <p:sp>
        <p:nvSpPr>
          <p:cNvPr id="12" name="Picture Placeholder 19"/>
          <p:cNvSpPr>
            <a:spLocks noGrp="1"/>
          </p:cNvSpPr>
          <p:nvPr>
            <p:ph type="pic" sz="quarter" idx="16"/>
          </p:nvPr>
        </p:nvSpPr>
        <p:spPr>
          <a:xfrm>
            <a:off x="250825" y="1404000"/>
            <a:ext cx="4105151" cy="4536405"/>
          </a:xfrm>
        </p:spPr>
        <p:txBody>
          <a:bodyPr/>
          <a:lstStyle/>
          <a:p>
            <a:endParaRPr lang="en-US"/>
          </a:p>
        </p:txBody>
      </p:sp>
      <p:sp>
        <p:nvSpPr>
          <p:cNvPr id="2" name="Date Placeholder 1"/>
          <p:cNvSpPr>
            <a:spLocks noGrp="1"/>
          </p:cNvSpPr>
          <p:nvPr>
            <p:ph type="dt" sz="half" idx="17"/>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18"/>
          </p:nvPr>
        </p:nvSpPr>
        <p:spPr/>
        <p:txBody>
          <a:bodyPr/>
          <a:lstStyle/>
          <a:p>
            <a:fld id="{BC676DD6-27FC-9A4B-8D74-72AD8936F71D}" type="slidenum">
              <a:rPr lang="en-US" smtClean="0"/>
              <a:t>‹#›</a:t>
            </a:fld>
            <a:endParaRPr lang="en-US"/>
          </a:p>
        </p:txBody>
      </p:sp>
      <p:cxnSp>
        <p:nvCxnSpPr>
          <p:cNvPr id="9" name="Straight Connector 8"/>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3"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182590470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preserve="1" userDrawn="1">
  <p:cSld name="Four Images">
    <p:spTree>
      <p:nvGrpSpPr>
        <p:cNvPr id="1" name=""/>
        <p:cNvGrpSpPr/>
        <p:nvPr/>
      </p:nvGrpSpPr>
      <p:grpSpPr>
        <a:xfrm>
          <a:off x="0" y="0"/>
          <a:ext cx="0" cy="0"/>
          <a:chOff x="0" y="0"/>
          <a:chExt cx="0" cy="0"/>
        </a:xfrm>
      </p:grpSpPr>
      <p:sp>
        <p:nvSpPr>
          <p:cNvPr id="20" name="Picture Placeholder 19"/>
          <p:cNvSpPr>
            <a:spLocks noGrp="1"/>
          </p:cNvSpPr>
          <p:nvPr>
            <p:ph type="pic" sz="quarter" idx="15"/>
          </p:nvPr>
        </p:nvSpPr>
        <p:spPr>
          <a:xfrm>
            <a:off x="4788024" y="1404000"/>
            <a:ext cx="4105151" cy="2160000"/>
          </a:xfrm>
        </p:spPr>
        <p:txBody>
          <a:bodyPr/>
          <a:lstStyle/>
          <a:p>
            <a:endParaRPr lang="en-US"/>
          </a:p>
        </p:txBody>
      </p:sp>
      <p:sp>
        <p:nvSpPr>
          <p:cNvPr id="12" name="Picture Placeholder 19"/>
          <p:cNvSpPr>
            <a:spLocks noGrp="1"/>
          </p:cNvSpPr>
          <p:nvPr>
            <p:ph type="pic" sz="quarter" idx="16"/>
          </p:nvPr>
        </p:nvSpPr>
        <p:spPr>
          <a:xfrm>
            <a:off x="250825" y="1404000"/>
            <a:ext cx="4105151" cy="2160000"/>
          </a:xfrm>
        </p:spPr>
        <p:txBody>
          <a:bodyPr/>
          <a:lstStyle/>
          <a:p>
            <a:endParaRPr lang="en-US"/>
          </a:p>
        </p:txBody>
      </p:sp>
      <p:sp>
        <p:nvSpPr>
          <p:cNvPr id="17" name="Picture Placeholder 19"/>
          <p:cNvSpPr>
            <a:spLocks noGrp="1"/>
          </p:cNvSpPr>
          <p:nvPr>
            <p:ph type="pic" sz="quarter" idx="17"/>
          </p:nvPr>
        </p:nvSpPr>
        <p:spPr>
          <a:xfrm>
            <a:off x="4788024" y="3780023"/>
            <a:ext cx="4105151" cy="2160000"/>
          </a:xfrm>
        </p:spPr>
        <p:txBody>
          <a:bodyPr/>
          <a:lstStyle/>
          <a:p>
            <a:endParaRPr lang="en-US"/>
          </a:p>
        </p:txBody>
      </p:sp>
      <p:sp>
        <p:nvSpPr>
          <p:cNvPr id="18" name="Picture Placeholder 19"/>
          <p:cNvSpPr>
            <a:spLocks noGrp="1"/>
          </p:cNvSpPr>
          <p:nvPr>
            <p:ph type="pic" sz="quarter" idx="18"/>
          </p:nvPr>
        </p:nvSpPr>
        <p:spPr>
          <a:xfrm>
            <a:off x="250825" y="3780023"/>
            <a:ext cx="4105151" cy="2160000"/>
          </a:xfrm>
        </p:spPr>
        <p:txBody>
          <a:bodyPr/>
          <a:lstStyle/>
          <a:p>
            <a:endParaRPr lang="en-US"/>
          </a:p>
        </p:txBody>
      </p:sp>
      <p:sp>
        <p:nvSpPr>
          <p:cNvPr id="2" name="Date Placeholder 1"/>
          <p:cNvSpPr>
            <a:spLocks noGrp="1"/>
          </p:cNvSpPr>
          <p:nvPr>
            <p:ph type="dt" sz="half" idx="19"/>
          </p:nvPr>
        </p:nvSpPr>
        <p:spPr/>
        <p:txBody>
          <a:bodyPr/>
          <a:lstStyle/>
          <a:p>
            <a:fld id="{6FB61536-71D7-AB46-B8EF-755463903121}" type="datetime3">
              <a:rPr lang="en-GB" smtClean="0"/>
              <a:t>28 July, 2022</a:t>
            </a:fld>
            <a:endParaRPr lang="en-US" dirty="0"/>
          </a:p>
        </p:txBody>
      </p:sp>
      <p:sp>
        <p:nvSpPr>
          <p:cNvPr id="3" name="Slide Number Placeholder 2"/>
          <p:cNvSpPr>
            <a:spLocks noGrp="1"/>
          </p:cNvSpPr>
          <p:nvPr>
            <p:ph type="sldNum" sz="quarter" idx="20"/>
          </p:nvPr>
        </p:nvSpPr>
        <p:spPr/>
        <p:txBody>
          <a:bodyPr/>
          <a:lstStyle/>
          <a:p>
            <a:fld id="{BC676DD6-27FC-9A4B-8D74-72AD8936F71D}" type="slidenum">
              <a:rPr lang="en-US" smtClean="0"/>
              <a:t>‹#›</a:t>
            </a:fld>
            <a:endParaRPr lang="en-US"/>
          </a:p>
        </p:txBody>
      </p:sp>
      <p:cxnSp>
        <p:nvCxnSpPr>
          <p:cNvPr id="13" name="Straight Connector 12"/>
          <p:cNvCxnSpPr/>
          <p:nvPr userDrawn="1"/>
        </p:nvCxnSpPr>
        <p:spPr>
          <a:xfrm>
            <a:off x="251520" y="6165304"/>
            <a:ext cx="8640960"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4" name="Title 15"/>
          <p:cNvSpPr>
            <a:spLocks noGrp="1"/>
          </p:cNvSpPr>
          <p:nvPr>
            <p:ph type="title"/>
          </p:nvPr>
        </p:nvSpPr>
        <p:spPr>
          <a:xfrm>
            <a:off x="251520" y="260201"/>
            <a:ext cx="6336704" cy="810327"/>
          </a:xfrm>
        </p:spPr>
        <p:txBody>
          <a:bodyPr/>
          <a:lstStyle/>
          <a:p>
            <a:r>
              <a:rPr lang="en-GB" dirty="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260201"/>
            <a:ext cx="1944216" cy="810327"/>
          </a:xfrm>
          <a:prstGeom prst="rect">
            <a:avLst/>
          </a:prstGeom>
        </p:spPr>
      </p:pic>
    </p:spTree>
    <p:extLst>
      <p:ext uri="{BB962C8B-B14F-4D97-AF65-F5344CB8AC3E}">
        <p14:creationId xmlns:p14="http://schemas.microsoft.com/office/powerpoint/2010/main" val="288942889"/>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18" Type="http://purl.oclc.org/ooxml/officeDocument/relationships/slideLayout" Target="../slideLayouts/slideLayout18.xml"/><Relationship Id="rId3" Type="http://purl.oclc.org/ooxml/officeDocument/relationships/slideLayout" Target="../slideLayouts/slideLayout3.xml"/><Relationship Id="rId21" Type="http://purl.oclc.org/ooxml/officeDocument/relationships/slideLayout" Target="../slideLayouts/slideLayout21.xml"/><Relationship Id="rId7" Type="http://purl.oclc.org/ooxml/officeDocument/relationships/slideLayout" Target="../slideLayouts/slideLayout7.xml"/><Relationship Id="rId12" Type="http://purl.oclc.org/ooxml/officeDocument/relationships/slideLayout" Target="../slideLayouts/slideLayout12.xml"/><Relationship Id="rId17" Type="http://purl.oclc.org/ooxml/officeDocument/relationships/slideLayout" Target="../slideLayouts/slideLayout17.xml"/><Relationship Id="rId2" Type="http://purl.oclc.org/ooxml/officeDocument/relationships/slideLayout" Target="../slideLayouts/slideLayout2.xml"/><Relationship Id="rId16" Type="http://purl.oclc.org/ooxml/officeDocument/relationships/slideLayout" Target="../slideLayouts/slideLayout16.xml"/><Relationship Id="rId20" Type="http://purl.oclc.org/ooxml/officeDocument/relationships/slideLayout" Target="../slideLayouts/slideLayout20.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slideLayout" Target="../slideLayouts/slideLayout15.xml"/><Relationship Id="rId10" Type="http://purl.oclc.org/ooxml/officeDocument/relationships/slideLayout" Target="../slideLayouts/slideLayout10.xml"/><Relationship Id="rId19" Type="http://purl.oclc.org/ooxml/officeDocument/relationships/slideLayout" Target="../slideLayouts/slideLayout19.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 Id="rId22" Type="http://purl.oclc.org/ooxml/officeDocument/relationships/theme" Target="../theme/theme1.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51520" y="252000"/>
            <a:ext cx="6336704" cy="792088"/>
          </a:xfrm>
          <a:prstGeom prst="rect">
            <a:avLst/>
          </a:prstGeom>
        </p:spPr>
        <p:txBody>
          <a:bodyPr vert="horz" lIns="0" tIns="0" rIns="0" bIns="0" rtlCol="0" anchor="b" anchorCtr="0">
            <a:normAutofit/>
          </a:bodyPr>
          <a:lstStyle/>
          <a:p>
            <a:r>
              <a:rPr lang="en-GB" dirty="0"/>
              <a:t>Click to edit Master title style</a:t>
            </a:r>
            <a:endParaRPr lang="en-US" dirty="0"/>
          </a:p>
        </p:txBody>
      </p:sp>
      <p:sp>
        <p:nvSpPr>
          <p:cNvPr id="10" name="Text Placeholder 2"/>
          <p:cNvSpPr>
            <a:spLocks noGrp="1"/>
          </p:cNvSpPr>
          <p:nvPr>
            <p:ph type="body" idx="1"/>
          </p:nvPr>
        </p:nvSpPr>
        <p:spPr>
          <a:xfrm>
            <a:off x="251520" y="1404000"/>
            <a:ext cx="8640960" cy="452596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3"/>
          <p:cNvSpPr>
            <a:spLocks noGrp="1"/>
          </p:cNvSpPr>
          <p:nvPr>
            <p:ph type="dt" sz="half" idx="2"/>
          </p:nvPr>
        </p:nvSpPr>
        <p:spPr>
          <a:xfrm>
            <a:off x="254378" y="6381328"/>
            <a:ext cx="4102294" cy="288000"/>
          </a:xfrm>
          <a:prstGeom prst="rect">
            <a:avLst/>
          </a:prstGeom>
        </p:spPr>
        <p:txBody>
          <a:bodyPr vert="horz" lIns="0" tIns="0" rIns="0" bIns="0" rtlCol="0" anchor="t" anchorCtr="0"/>
          <a:lstStyle>
            <a:lvl1pPr algn="l">
              <a:defRPr sz="1200">
                <a:solidFill>
                  <a:schemeClr val="tx1">
                    <a:tint val="75%"/>
                  </a:schemeClr>
                </a:solidFill>
              </a:defRPr>
            </a:lvl1pPr>
          </a:lstStyle>
          <a:p>
            <a:fld id="{6FB61536-71D7-AB46-B8EF-755463903121}" type="datetime3">
              <a:rPr lang="en-GB" smtClean="0"/>
              <a:t>28 July, 2022</a:t>
            </a:fld>
            <a:endParaRPr lang="en-US" dirty="0"/>
          </a:p>
        </p:txBody>
      </p:sp>
      <p:sp>
        <p:nvSpPr>
          <p:cNvPr id="13" name="Slide Number Placeholder 5"/>
          <p:cNvSpPr>
            <a:spLocks noGrp="1"/>
          </p:cNvSpPr>
          <p:nvPr>
            <p:ph type="sldNum" sz="quarter" idx="4"/>
          </p:nvPr>
        </p:nvSpPr>
        <p:spPr>
          <a:xfrm>
            <a:off x="7812360" y="6381328"/>
            <a:ext cx="1080120" cy="288032"/>
          </a:xfrm>
          <a:prstGeom prst="rect">
            <a:avLst/>
          </a:prstGeom>
        </p:spPr>
        <p:txBody>
          <a:bodyPr vert="horz" lIns="0" tIns="0" rIns="0" bIns="0" rtlCol="0" anchor="t" anchorCtr="0"/>
          <a:lstStyle>
            <a:lvl1pPr algn="r">
              <a:defRPr sz="1200">
                <a:solidFill>
                  <a:schemeClr val="tx1">
                    <a:tint val="75%"/>
                  </a:schemeClr>
                </a:solidFill>
              </a:defRPr>
            </a:lvl1pPr>
          </a:lstStyle>
          <a:p>
            <a:fld id="{BC676DD6-27FC-9A4B-8D74-72AD8936F71D}" type="slidenum">
              <a:rPr lang="en-US" smtClean="0"/>
              <a:t>‹#›</a:t>
            </a:fld>
            <a:endParaRPr lang="en-US"/>
          </a:p>
        </p:txBody>
      </p:sp>
    </p:spTree>
    <p:extLst>
      <p:ext uri="{BB962C8B-B14F-4D97-AF65-F5344CB8AC3E}">
        <p14:creationId xmlns:p14="http://schemas.microsoft.com/office/powerpoint/2010/main" val="25803070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spcBef>
          <a:spcPct val="2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spcBef>
          <a:spcPct val="20%"/>
        </a:spcBef>
        <a:buClr>
          <a:schemeClr val="tx2"/>
        </a:buClr>
        <a:buFont typeface="Arial"/>
        <a:buChar char="•"/>
        <a:defRPr sz="1800" kern="1200">
          <a:solidFill>
            <a:schemeClr val="tx1"/>
          </a:solidFill>
          <a:latin typeface="+mn-lt"/>
          <a:ea typeface="+mn-ea"/>
          <a:cs typeface="+mn-cs"/>
        </a:defRPr>
      </a:lvl2pPr>
      <a:lvl3pPr marL="540000" indent="-216000" algn="l" defTabSz="914400" rtl="0" eaLnBrk="1" latinLnBrk="0" hangingPunct="1">
        <a:spcBef>
          <a:spcPct val="20%"/>
        </a:spcBef>
        <a:buClr>
          <a:schemeClr val="tx2"/>
        </a:buClr>
        <a:buFont typeface="Lucida Grande"/>
        <a:buChar char="-"/>
        <a:defRPr sz="1800" kern="1200">
          <a:solidFill>
            <a:schemeClr val="tx1"/>
          </a:solidFill>
          <a:latin typeface="+mn-lt"/>
          <a:ea typeface="+mn-ea"/>
          <a:cs typeface="+mn-cs"/>
        </a:defRPr>
      </a:lvl3pPr>
      <a:lvl4pPr marL="900000" indent="-216000" algn="l" defTabSz="914400" rtl="0" eaLnBrk="1" latinLnBrk="0" hangingPunct="1">
        <a:spcBef>
          <a:spcPct val="20%"/>
        </a:spcBef>
        <a:buClr>
          <a:schemeClr val="tx2"/>
        </a:buClr>
        <a:buFont typeface="Lucida Grande"/>
        <a:buChar char="-"/>
        <a:defRPr sz="1800" kern="1200">
          <a:solidFill>
            <a:schemeClr val="tx1"/>
          </a:solidFill>
          <a:latin typeface="+mn-lt"/>
          <a:ea typeface="+mn-ea"/>
          <a:cs typeface="+mn-cs"/>
        </a:defRPr>
      </a:lvl4pPr>
      <a:lvl5pPr marL="1260000" indent="-216000" algn="l" defTabSz="914400" rtl="0" eaLnBrk="1" latinLnBrk="0" hangingPunct="1">
        <a:spcBef>
          <a:spcPct val="20%"/>
        </a:spcBef>
        <a:buClr>
          <a:schemeClr val="tx2"/>
        </a:buClr>
        <a:buFont typeface="Lucida Grande"/>
        <a:buChar char="-"/>
        <a:defRPr sz="18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notesSlide" Target="../notesSlides/notesSlide8.xml"/><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2" Type="http://purl.oclc.org/ooxml/officeDocument/relationships/notesSlide" Target="../notesSlides/notesSlide9.xml"/><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notesSlide" Target="../notesSlides/notesSlide10.xml"/><Relationship Id="rId1" Type="http://purl.oclc.org/ooxml/officeDocument/relationships/slideLayout" Target="../slideLayouts/slideLayout3.xml"/></Relationships>
</file>

<file path=ppt/slides/_rels/slide13.xml.rels><?xml version="1.0" encoding="UTF-8" standalone="yes"?>
<Relationships xmlns="http://schemas.openxmlformats.org/package/2006/relationships"><Relationship Id="rId2" Type="http://purl.oclc.org/ooxml/officeDocument/relationships/notesSlide" Target="../notesSlides/notesSlide11.xml"/><Relationship Id="rId1" Type="http://purl.oclc.org/ooxml/officeDocument/relationships/slideLayout" Target="../slideLayouts/slideLayout3.xml"/></Relationships>
</file>

<file path=ppt/slides/_rels/slide14.xml.rels><?xml version="1.0" encoding="UTF-8" standalone="yes"?>
<Relationships xmlns="http://schemas.openxmlformats.org/package/2006/relationships"><Relationship Id="rId2" Type="http://purl.oclc.org/ooxml/officeDocument/relationships/notesSlide" Target="../notesSlides/notesSlide12.xml"/><Relationship Id="rId1" Type="http://purl.oclc.org/ooxml/officeDocument/relationships/slideLayout" Target="../slideLayouts/slideLayout3.xml"/></Relationships>
</file>

<file path=ppt/slides/_rels/slide15.xml.rels><?xml version="1.0" encoding="UTF-8" standalone="yes"?>
<Relationships xmlns="http://schemas.openxmlformats.org/package/2006/relationships"><Relationship Id="rId2" Type="http://purl.oclc.org/ooxml/officeDocument/relationships/notesSlide" Target="../notesSlides/notesSlide13.xml"/><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notesSlide" Target="../notesSlides/notesSlide14.xml"/><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2" Type="http://purl.oclc.org/ooxml/officeDocument/relationships/notesSlide" Target="../notesSlides/notesSlide15.xml"/><Relationship Id="rId1" Type="http://purl.oclc.org/ooxml/officeDocument/relationships/slideLayout" Target="../slideLayouts/slideLayout3.xml"/></Relationships>
</file>

<file path=ppt/slides/_rels/slide18.xml.rels><?xml version="1.0" encoding="UTF-8" standalone="yes"?>
<Relationships xmlns="http://schemas.openxmlformats.org/package/2006/relationships"><Relationship Id="rId2" Type="http://purl.oclc.org/ooxml/officeDocument/relationships/notesSlide" Target="../notesSlides/notesSlide16.xml"/><Relationship Id="rId1" Type="http://purl.oclc.org/ooxml/officeDocument/relationships/slideLayout" Target="../slideLayouts/slideLayout3.xml"/></Relationships>
</file>

<file path=ppt/slides/_rels/slide19.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1.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3.xml"/></Relationships>
</file>

<file path=ppt/slides/_rels/slide3.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3.xml"/></Relationships>
</file>

<file path=ppt/slides/_rels/slide4.xml.rels><?xml version="1.0" encoding="UTF-8" standalone="yes"?>
<Relationships xmlns="http://schemas.openxmlformats.org/package/2006/relationships"><Relationship Id="rId3" Type="http://purl.oclc.org/ooxml/officeDocument/relationships/image" Target="../media/image4.png"/><Relationship Id="rId2" Type="http://purl.oclc.org/ooxml/officeDocument/relationships/notesSlide" Target="../notesSlides/notesSlide2.xml"/><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3" Type="http://purl.oclc.org/ooxml/officeDocument/relationships/image" Target="../media/image5.jpeg"/><Relationship Id="rId2" Type="http://purl.oclc.org/ooxml/officeDocument/relationships/notesSlide" Target="../notesSlides/notesSlide3.xml"/><Relationship Id="rId1" Type="http://purl.oclc.org/ooxml/officeDocument/relationships/slideLayout" Target="../slideLayouts/slideLayout5.xml"/><Relationship Id="rId4" Type="http://purl.oclc.org/ooxml/officeDocument/relationships/image" Target="cid:image001.jpg@01D7BEAC.B65B5450" TargetMode="External"/></Relationships>
</file>

<file path=ppt/slides/_rels/slide6.xml.rels><?xml version="1.0" encoding="UTF-8" standalone="yes"?>
<Relationships xmlns="http://schemas.openxmlformats.org/package/2006/relationships"><Relationship Id="rId3" Type="http://purl.oclc.org/ooxml/officeDocument/relationships/hyperlink" Target="https://www.horsham.gov.uk/planning/water-neutrality-in-horsham-district/water-neutrality-and-planning-applications" TargetMode="External"/><Relationship Id="rId2" Type="http://purl.oclc.org/ooxml/officeDocument/relationships/notesSlide" Target="../notesSlides/notesSlide4.xml"/><Relationship Id="rId1" Type="http://purl.oclc.org/ooxml/officeDocument/relationships/slideLayout" Target="../slideLayouts/slideLayout3.xml"/></Relationships>
</file>

<file path=ppt/slides/_rels/slide7.xml.rels><?xml version="1.0" encoding="UTF-8" standalone="yes"?>
<Relationships xmlns="http://schemas.openxmlformats.org/package/2006/relationships"><Relationship Id="rId3" Type="http://purl.oclc.org/ooxml/officeDocument/relationships/image" Target="../media/image6.png"/><Relationship Id="rId2" Type="http://purl.oclc.org/ooxml/officeDocument/relationships/notesSlide" Target="../notesSlides/notesSlide5.xml"/><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notesSlide" Target="../notesSlides/notesSlide6.xml"/><Relationship Id="rId1" Type="http://purl.oclc.org/ooxml/officeDocument/relationships/slideLayout" Target="../slideLayouts/slideLayout3.xml"/></Relationships>
</file>

<file path=ppt/slides/_rels/slide9.xml.rels><?xml version="1.0" encoding="UTF-8" standalone="yes"?>
<Relationships xmlns="http://schemas.openxmlformats.org/package/2006/relationships"><Relationship Id="rId2" Type="http://purl.oclc.org/ooxml/officeDocument/relationships/notesSlide" Target="../notesSlides/notesSlide7.xml"/><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Parish Council Training</a:t>
            </a:r>
          </a:p>
        </p:txBody>
      </p:sp>
      <p:sp>
        <p:nvSpPr>
          <p:cNvPr id="3" name="Text Placeholder 2"/>
          <p:cNvSpPr>
            <a:spLocks noGrp="1"/>
          </p:cNvSpPr>
          <p:nvPr>
            <p:ph type="body" sz="quarter" idx="10"/>
          </p:nvPr>
        </p:nvSpPr>
        <p:spPr/>
        <p:txBody>
          <a:bodyPr/>
          <a:lstStyle/>
          <a:p>
            <a:r>
              <a:rPr lang="en-US" dirty="0"/>
              <a:t>27 July 2022</a:t>
            </a:r>
          </a:p>
        </p:txBody>
      </p:sp>
    </p:spTree>
    <p:extLst>
      <p:ext uri="{BB962C8B-B14F-4D97-AF65-F5344CB8AC3E}">
        <p14:creationId xmlns:p14="http://schemas.microsoft.com/office/powerpoint/2010/main" val="2258360164"/>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10</a:t>
            </a:fld>
            <a:endParaRPr lang="en-GB"/>
          </a:p>
        </p:txBody>
      </p:sp>
      <p:sp>
        <p:nvSpPr>
          <p:cNvPr id="4" name="Title 1">
            <a:extLst>
              <a:ext uri="{FF2B5EF4-FFF2-40B4-BE49-F238E27FC236}">
                <a16:creationId xmlns:a16="http://schemas.microsoft.com/office/drawing/2014/main" id="{EEF8ABDC-BE17-4967-9ECA-62918943330F}"/>
              </a:ext>
            </a:extLst>
          </p:cNvPr>
          <p:cNvSpPr>
            <a:spLocks noGrp="1"/>
          </p:cNvSpPr>
          <p:nvPr>
            <p:ph type="title"/>
          </p:nvPr>
        </p:nvSpPr>
        <p:spPr>
          <a:xfrm>
            <a:off x="179512" y="188640"/>
            <a:ext cx="6336704" cy="810327"/>
          </a:xfrm>
        </p:spPr>
        <p:txBody>
          <a:bodyPr>
            <a:noAutofit/>
          </a:bodyPr>
          <a:lstStyle/>
          <a:p>
            <a:r>
              <a:rPr lang="en-GB" sz="2500" dirty="0"/>
              <a:t>How do we secure development as water neutral?</a:t>
            </a:r>
          </a:p>
        </p:txBody>
      </p:sp>
      <p:sp>
        <p:nvSpPr>
          <p:cNvPr id="3" name="TextBox 2">
            <a:extLst>
              <a:ext uri="{FF2B5EF4-FFF2-40B4-BE49-F238E27FC236}">
                <a16:creationId xmlns:a16="http://schemas.microsoft.com/office/drawing/2014/main" id="{55D0A9E9-023F-46FC-9535-44694CB29D29}"/>
              </a:ext>
            </a:extLst>
          </p:cNvPr>
          <p:cNvSpPr txBox="1"/>
          <p:nvPr/>
        </p:nvSpPr>
        <p:spPr>
          <a:xfrm>
            <a:off x="251520" y="1052736"/>
            <a:ext cx="8712968" cy="5078313"/>
          </a:xfrm>
          <a:prstGeom prst="rect">
            <a:avLst/>
          </a:prstGeom>
          <a:noFill/>
        </p:spPr>
        <p:txBody>
          <a:bodyPr wrap="square" rtlCol="0">
            <a:spAutoFit/>
          </a:bodyPr>
          <a:lstStyle/>
          <a:p>
            <a:r>
              <a:rPr lang="en-GB" b="1" dirty="0"/>
              <a:t>2. Rainwater and Greywater Harvesting</a:t>
            </a:r>
          </a:p>
          <a:p>
            <a:endParaRPr lang="en-GB" dirty="0"/>
          </a:p>
          <a:p>
            <a:r>
              <a:rPr lang="en-GB" u="sng" dirty="0"/>
              <a:t>Rainwater harvesting</a:t>
            </a:r>
          </a:p>
          <a:p>
            <a:pPr marL="285750" indent="-285750">
              <a:buFont typeface="Arial" panose="020B0604020202020204" pitchFamily="34" charset="0"/>
              <a:buChar char="•"/>
            </a:pPr>
            <a:r>
              <a:rPr lang="en-GB" dirty="0"/>
              <a:t>Part G of the Building Regulations provides a calculator for the water yield of a roof </a:t>
            </a:r>
          </a:p>
          <a:p>
            <a:pPr marL="285750" indent="-285750">
              <a:buFont typeface="Arial" panose="020B0604020202020204" pitchFamily="34" charset="0"/>
              <a:buChar char="•"/>
            </a:pPr>
            <a:r>
              <a:rPr lang="en-GB" dirty="0"/>
              <a:t>This water can be directed for use primarily for toilets, external use, and washing machines, saving around 30-40 l/p/d</a:t>
            </a:r>
          </a:p>
          <a:p>
            <a:pPr marL="285750" indent="-285750">
              <a:buFont typeface="Arial" panose="020B0604020202020204" pitchFamily="34" charset="0"/>
              <a:buChar char="•"/>
            </a:pPr>
            <a:r>
              <a:rPr lang="en-GB" dirty="0"/>
              <a:t>It can also be used for potable water provided it is appropriately filtered (this is then monitored by the Environmental Health team as a private water source)</a:t>
            </a:r>
          </a:p>
          <a:p>
            <a:pPr marL="285750" indent="-285750">
              <a:buFont typeface="Arial" panose="020B0604020202020204" pitchFamily="34" charset="0"/>
              <a:buChar char="•"/>
            </a:pPr>
            <a:r>
              <a:rPr lang="en-GB" dirty="0"/>
              <a:t>An important consideration is ensuring there is sufficient drought storage capacity included in the proposals </a:t>
            </a:r>
          </a:p>
          <a:p>
            <a:endParaRPr lang="en-GB" dirty="0"/>
          </a:p>
          <a:p>
            <a:r>
              <a:rPr lang="en-GB" u="sng" dirty="0"/>
              <a:t>Greywater harvesting</a:t>
            </a:r>
          </a:p>
          <a:p>
            <a:pPr marL="285750" indent="-285750">
              <a:buFont typeface="Arial" panose="020B0604020202020204" pitchFamily="34" charset="0"/>
              <a:buChar char="•"/>
            </a:pPr>
            <a:r>
              <a:rPr lang="en-GB" dirty="0"/>
              <a:t>This water is recycled from showers, washing machines etc for use in toilets, washing machines and for external use. </a:t>
            </a:r>
          </a:p>
          <a:p>
            <a:pPr marL="285750" indent="-285750">
              <a:buFont typeface="Arial" panose="020B0604020202020204" pitchFamily="34" charset="0"/>
              <a:buChar char="•"/>
            </a:pPr>
            <a:r>
              <a:rPr lang="en-GB" dirty="0"/>
              <a:t>Drought storage is not a requirement as the water is derived from everyday use, although some storage is still required. </a:t>
            </a:r>
          </a:p>
          <a:p>
            <a:pPr marL="285750" indent="-285750">
              <a:buFont typeface="Arial" panose="020B0604020202020204" pitchFamily="34" charset="0"/>
              <a:buChar char="•"/>
            </a:pPr>
            <a:r>
              <a:rPr lang="en-GB" dirty="0"/>
              <a:t>More costly than rainwater harvesting</a:t>
            </a:r>
          </a:p>
        </p:txBody>
      </p:sp>
    </p:spTree>
    <p:extLst>
      <p:ext uri="{BB962C8B-B14F-4D97-AF65-F5344CB8AC3E}">
        <p14:creationId xmlns:p14="http://schemas.microsoft.com/office/powerpoint/2010/main" val="94858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11</a:t>
            </a:fld>
            <a:endParaRPr lang="en-GB"/>
          </a:p>
        </p:txBody>
      </p:sp>
      <p:sp>
        <p:nvSpPr>
          <p:cNvPr id="4" name="Title 1">
            <a:extLst>
              <a:ext uri="{FF2B5EF4-FFF2-40B4-BE49-F238E27FC236}">
                <a16:creationId xmlns:a16="http://schemas.microsoft.com/office/drawing/2014/main" id="{EEF8ABDC-BE17-4967-9ECA-62918943330F}"/>
              </a:ext>
            </a:extLst>
          </p:cNvPr>
          <p:cNvSpPr>
            <a:spLocks noGrp="1"/>
          </p:cNvSpPr>
          <p:nvPr>
            <p:ph type="title"/>
          </p:nvPr>
        </p:nvSpPr>
        <p:spPr>
          <a:xfrm>
            <a:off x="179512" y="188640"/>
            <a:ext cx="6336704" cy="810327"/>
          </a:xfrm>
        </p:spPr>
        <p:txBody>
          <a:bodyPr>
            <a:noAutofit/>
          </a:bodyPr>
          <a:lstStyle/>
          <a:p>
            <a:r>
              <a:rPr lang="en-GB" sz="2500" dirty="0"/>
              <a:t>How do we secure development as water neutral?</a:t>
            </a:r>
          </a:p>
        </p:txBody>
      </p:sp>
      <p:sp>
        <p:nvSpPr>
          <p:cNvPr id="3" name="TextBox 2">
            <a:extLst>
              <a:ext uri="{FF2B5EF4-FFF2-40B4-BE49-F238E27FC236}">
                <a16:creationId xmlns:a16="http://schemas.microsoft.com/office/drawing/2014/main" id="{55D0A9E9-023F-46FC-9535-44694CB29D29}"/>
              </a:ext>
            </a:extLst>
          </p:cNvPr>
          <p:cNvSpPr txBox="1"/>
          <p:nvPr/>
        </p:nvSpPr>
        <p:spPr>
          <a:xfrm>
            <a:off x="539552" y="1052736"/>
            <a:ext cx="8064896" cy="3416320"/>
          </a:xfrm>
          <a:prstGeom prst="rect">
            <a:avLst/>
          </a:prstGeom>
          <a:noFill/>
        </p:spPr>
        <p:txBody>
          <a:bodyPr wrap="square" rtlCol="0">
            <a:spAutoFit/>
          </a:bodyPr>
          <a:lstStyle/>
          <a:p>
            <a:r>
              <a:rPr lang="en-GB" b="1" dirty="0"/>
              <a:t>3. </a:t>
            </a:r>
            <a:r>
              <a:rPr lang="en-GB" b="1" u="sng" dirty="0"/>
              <a:t>Offsetting</a:t>
            </a:r>
          </a:p>
          <a:p>
            <a:endParaRPr lang="en-GB" dirty="0"/>
          </a:p>
          <a:p>
            <a:pPr marL="285750" indent="-285750">
              <a:buFont typeface="Arial" panose="020B0604020202020204" pitchFamily="34" charset="0"/>
              <a:buChar char="•"/>
            </a:pPr>
            <a:r>
              <a:rPr lang="en-GB" dirty="0"/>
              <a:t>Offsetting must take place on a site that:</a:t>
            </a:r>
          </a:p>
          <a:p>
            <a:pPr marL="742950" lvl="1" indent="-285750">
              <a:buFont typeface="Arial" panose="020B0604020202020204" pitchFamily="34" charset="0"/>
              <a:buChar char="•"/>
            </a:pPr>
            <a:r>
              <a:rPr lang="en-GB" dirty="0"/>
              <a:t>Is located within the Sussex North Supply Zone; and</a:t>
            </a:r>
          </a:p>
          <a:p>
            <a:pPr marL="742950" lvl="1" indent="-285750">
              <a:buFont typeface="Arial" panose="020B0604020202020204" pitchFamily="34" charset="0"/>
              <a:buChar char="•"/>
            </a:pPr>
            <a:r>
              <a:rPr lang="en-GB" dirty="0"/>
              <a:t>Demonstrates it takes it’s water at the required volume from the mains supplied from the Sussex North Supply Zone</a:t>
            </a:r>
          </a:p>
          <a:p>
            <a:pPr marL="742950" lvl="1" indent="-285750">
              <a:buFont typeface="Arial" panose="020B0604020202020204" pitchFamily="34" charset="0"/>
              <a:buChar char="•"/>
            </a:pPr>
            <a:endParaRPr lang="en-GB" dirty="0"/>
          </a:p>
          <a:p>
            <a:pPr marL="285750" lvl="1" indent="-285750">
              <a:buFont typeface="Arial" panose="020B0604020202020204" pitchFamily="34" charset="0"/>
              <a:buChar char="•"/>
            </a:pPr>
            <a:r>
              <a:rPr lang="en-GB" dirty="0"/>
              <a:t>The landowner will be required to enter into a s106 to commit to retaining the water efficiencies being proposed (in most cases likely to be rainwater harvesting)</a:t>
            </a:r>
          </a:p>
          <a:p>
            <a:pPr marL="285750" lvl="1" indent="-285750">
              <a:buFont typeface="Arial" panose="020B0604020202020204" pitchFamily="34" charset="0"/>
              <a:buChar char="•"/>
            </a:pPr>
            <a:r>
              <a:rPr lang="en-GB" dirty="0"/>
              <a:t>We must be sure the offsetting site is not ‘double counted’ from another permission in the affected districts. </a:t>
            </a:r>
          </a:p>
        </p:txBody>
      </p:sp>
    </p:spTree>
    <p:extLst>
      <p:ext uri="{BB962C8B-B14F-4D97-AF65-F5344CB8AC3E}">
        <p14:creationId xmlns:p14="http://schemas.microsoft.com/office/powerpoint/2010/main" val="144200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9AC59D-CAF0-4629-BDB5-94B4A216F697}"/>
              </a:ext>
            </a:extLst>
          </p:cNvPr>
          <p:cNvSpPr>
            <a:spLocks noGrp="1"/>
          </p:cNvSpPr>
          <p:nvPr>
            <p:ph type="title"/>
          </p:nvPr>
        </p:nvSpPr>
        <p:spPr>
          <a:xfrm>
            <a:off x="539552" y="188640"/>
            <a:ext cx="6336704" cy="810327"/>
          </a:xfrm>
        </p:spPr>
        <p:txBody>
          <a:bodyPr>
            <a:normAutofit/>
          </a:bodyPr>
          <a:lstStyle/>
          <a:p>
            <a:r>
              <a:rPr lang="en-GB" sz="2500" dirty="0"/>
              <a:t>The Habitat Regulations Assessment (HRA)- Appropriate Assessment </a:t>
            </a:r>
          </a:p>
        </p:txBody>
      </p:sp>
      <p:sp>
        <p:nvSpPr>
          <p:cNvPr id="3" name="Text Placeholder 2"/>
          <p:cNvSpPr>
            <a:spLocks noGrp="1"/>
          </p:cNvSpPr>
          <p:nvPr>
            <p:ph type="body" sz="quarter" idx="13"/>
          </p:nvPr>
        </p:nvSpPr>
        <p:spPr>
          <a:xfrm>
            <a:off x="250825" y="1404000"/>
            <a:ext cx="8642350" cy="4041224"/>
          </a:xfrm>
        </p:spPr>
        <p:txBody>
          <a:bodyPr>
            <a:normAutofit fontScale="92.5%" lnSpcReduction="20%"/>
          </a:bodyPr>
          <a:lstStyle/>
          <a:p>
            <a:pPr marL="285750" lvl="0"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Required to be carried out by the ‘competent authority’ before deciding to grant a plan or project (s.63 Conservation of Habitats and Species Regulations 2017)</a:t>
            </a:r>
          </a:p>
          <a:p>
            <a:pPr marL="285750" lvl="0" indent="-285750">
              <a:buFont typeface="Arial" panose="020B0604020202020204" pitchFamily="34" charset="0"/>
              <a:buChar char="•"/>
            </a:pPr>
            <a:endParaRPr lang="en-GB" dirty="0">
              <a:solidFill>
                <a:srgbClr val="0B0C0C"/>
              </a:solidFill>
              <a:latin typeface="Arial" panose="020B0604020202020204" pitchFamily="34" charset="0"/>
              <a:ea typeface="Calibri" panose="020F0502020204030204" pitchFamily="34" charset="0"/>
            </a:endParaRPr>
          </a:p>
          <a:p>
            <a:pPr marL="285750" lvl="0"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A </a:t>
            </a:r>
            <a:r>
              <a:rPr lang="en-GB" b="1" dirty="0">
                <a:solidFill>
                  <a:srgbClr val="0B0C0C"/>
                </a:solidFill>
                <a:latin typeface="Arial" panose="020B0604020202020204" pitchFamily="34" charset="0"/>
                <a:ea typeface="Calibri" panose="020F0502020204030204" pitchFamily="34" charset="0"/>
              </a:rPr>
              <a:t>precautionary approach </a:t>
            </a:r>
            <a:r>
              <a:rPr lang="en-GB" dirty="0">
                <a:solidFill>
                  <a:srgbClr val="0B0C0C"/>
                </a:solidFill>
                <a:latin typeface="Arial" panose="020B0604020202020204" pitchFamily="34" charset="0"/>
                <a:ea typeface="Calibri" panose="020F0502020204030204" pitchFamily="34" charset="0"/>
              </a:rPr>
              <a:t>must be taken at each stage of the HRA process. </a:t>
            </a:r>
          </a:p>
          <a:p>
            <a:pPr lvl="0"/>
            <a:endParaRPr lang="en-GB" dirty="0">
              <a:solidFill>
                <a:srgbClr val="000000"/>
              </a:solidFill>
              <a:latin typeface="Arial" panose="020B0604020202020204" pitchFamily="34" charset="0"/>
              <a:ea typeface="Calibri" panose="020F0502020204030204" pitchFamily="34" charset="0"/>
            </a:endParaRPr>
          </a:p>
          <a:p>
            <a:pPr marL="285750" lvl="0"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Any mitigation measures must:</a:t>
            </a:r>
          </a:p>
          <a:p>
            <a:pPr marL="742950" lvl="1"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be ‘</a:t>
            </a:r>
            <a:r>
              <a:rPr lang="en-GB" b="1" dirty="0">
                <a:solidFill>
                  <a:srgbClr val="0B0C0C"/>
                </a:solidFill>
                <a:latin typeface="Arial" panose="020B0604020202020204" pitchFamily="34" charset="0"/>
                <a:ea typeface="Calibri" panose="020F0502020204030204" pitchFamily="34" charset="0"/>
              </a:rPr>
              <a:t>sufficiently robust and achieve the required certainty’</a:t>
            </a:r>
            <a:r>
              <a:rPr lang="en-GB" dirty="0">
                <a:solidFill>
                  <a:srgbClr val="0B0C0C"/>
                </a:solidFill>
                <a:latin typeface="Arial" panose="020B0604020202020204" pitchFamily="34" charset="0"/>
                <a:ea typeface="Calibri" panose="020F0502020204030204" pitchFamily="34" charset="0"/>
              </a:rPr>
              <a:t> so as to not give rise to an adverse effect on integrity of the Arun Valley sites (PPG: Paragraph: 006 Reference ID: 65-006-20190722); </a:t>
            </a:r>
          </a:p>
          <a:p>
            <a:pPr marL="742950" lvl="1" indent="-285750">
              <a:buFont typeface="Arial" panose="020B0604020202020204" pitchFamily="34" charset="0"/>
              <a:buChar char="•"/>
            </a:pPr>
            <a:endParaRPr lang="en-GB" dirty="0">
              <a:solidFill>
                <a:srgbClr val="0B0C0C"/>
              </a:solidFill>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leave the decision maker in </a:t>
            </a:r>
            <a:r>
              <a:rPr lang="en-GB" b="1" dirty="0">
                <a:solidFill>
                  <a:srgbClr val="0B0C0C"/>
                </a:solidFill>
                <a:latin typeface="Arial" panose="020B0604020202020204" pitchFamily="34" charset="0"/>
                <a:ea typeface="Calibri" panose="020F0502020204030204" pitchFamily="34" charset="0"/>
              </a:rPr>
              <a:t>‘</a:t>
            </a:r>
            <a:r>
              <a:rPr lang="en-GB" b="1" i="1" dirty="0">
                <a:solidFill>
                  <a:srgbClr val="0B0C0C"/>
                </a:solidFill>
                <a:latin typeface="Arial" panose="020B0604020202020204" pitchFamily="34" charset="0"/>
                <a:ea typeface="Calibri" panose="020F0502020204030204" pitchFamily="34" charset="0"/>
              </a:rPr>
              <a:t>no reasonable scientific doubt as to the effects of the proposed plan or project</a:t>
            </a:r>
            <a:r>
              <a:rPr lang="en-GB" i="1" dirty="0">
                <a:solidFill>
                  <a:srgbClr val="0B0C0C"/>
                </a:solidFill>
                <a:latin typeface="Arial" panose="020B0604020202020204" pitchFamily="34" charset="0"/>
                <a:ea typeface="Calibri" panose="020F0502020204030204" pitchFamily="34" charset="0"/>
              </a:rPr>
              <a:t>.’ (Paragraph: 003 Reference ID: 65-003-20190722); and  </a:t>
            </a:r>
          </a:p>
          <a:p>
            <a:pPr marL="742950" lvl="1" indent="-285750">
              <a:buFont typeface="Arial" panose="020B0604020202020204" pitchFamily="34" charset="0"/>
              <a:buChar char="•"/>
            </a:pPr>
            <a:endParaRPr lang="en-GB" i="1" dirty="0">
              <a:solidFill>
                <a:srgbClr val="0B0C0C"/>
              </a:solidFill>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be ‘</a:t>
            </a:r>
            <a:r>
              <a:rPr lang="en-GB" b="1" i="1" dirty="0">
                <a:solidFill>
                  <a:srgbClr val="0B0C0C"/>
                </a:solidFill>
                <a:latin typeface="Arial" panose="020B0604020202020204" pitchFamily="34" charset="0"/>
                <a:ea typeface="Calibri" panose="020F0502020204030204" pitchFamily="34" charset="0"/>
              </a:rPr>
              <a:t>sufficiently secured and likely to work in practice</a:t>
            </a:r>
            <a:r>
              <a:rPr lang="en-GB" i="1" dirty="0">
                <a:solidFill>
                  <a:srgbClr val="0B0C0C"/>
                </a:solidFill>
                <a:latin typeface="Arial" panose="020B0604020202020204" pitchFamily="34" charset="0"/>
                <a:ea typeface="Calibri" panose="020F0502020204030204" pitchFamily="34" charset="0"/>
              </a:rPr>
              <a:t>’</a:t>
            </a:r>
            <a:r>
              <a:rPr lang="en-GB" b="1" i="1" dirty="0">
                <a:solidFill>
                  <a:srgbClr val="0B0C0C"/>
                </a:solidFill>
                <a:latin typeface="Arial" panose="020B0604020202020204" pitchFamily="34" charset="0"/>
                <a:ea typeface="Calibri" panose="020F0502020204030204" pitchFamily="34" charset="0"/>
              </a:rPr>
              <a:t> </a:t>
            </a:r>
            <a:r>
              <a:rPr lang="en-GB" i="1" dirty="0">
                <a:solidFill>
                  <a:srgbClr val="0B0C0C"/>
                </a:solidFill>
                <a:latin typeface="Arial" panose="020B0604020202020204" pitchFamily="34" charset="0"/>
                <a:ea typeface="Calibri" panose="020F0502020204030204" pitchFamily="34" charset="0"/>
              </a:rPr>
              <a:t>(Paragraph: 004 Reference ID: 65-004-20190722).</a:t>
            </a:r>
          </a:p>
          <a:p>
            <a:pPr marL="742950" lvl="1" indent="-285750">
              <a:buFont typeface="Arial" panose="020B0604020202020204" pitchFamily="34" charset="0"/>
              <a:buChar char="•"/>
            </a:pPr>
            <a:endParaRPr lang="en-GB" i="1" dirty="0">
              <a:solidFill>
                <a:srgbClr val="0B0C0C"/>
              </a:solidFill>
              <a:latin typeface="Arial" panose="020B060402020202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12</a:t>
            </a:fld>
            <a:endParaRPr lang="en-GB"/>
          </a:p>
        </p:txBody>
      </p:sp>
    </p:spTree>
    <p:extLst>
      <p:ext uri="{BB962C8B-B14F-4D97-AF65-F5344CB8AC3E}">
        <p14:creationId xmlns:p14="http://schemas.microsoft.com/office/powerpoint/2010/main" val="37612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9AC59D-CAF0-4629-BDB5-94B4A216F697}"/>
              </a:ext>
            </a:extLst>
          </p:cNvPr>
          <p:cNvSpPr>
            <a:spLocks noGrp="1"/>
          </p:cNvSpPr>
          <p:nvPr>
            <p:ph type="title"/>
          </p:nvPr>
        </p:nvSpPr>
        <p:spPr>
          <a:xfrm>
            <a:off x="467544" y="98393"/>
            <a:ext cx="6336704" cy="810327"/>
          </a:xfrm>
        </p:spPr>
        <p:txBody>
          <a:bodyPr>
            <a:normAutofit/>
          </a:bodyPr>
          <a:lstStyle/>
          <a:p>
            <a:r>
              <a:rPr lang="en-GB" sz="2500" dirty="0"/>
              <a:t>The Habitat Regulations Assessment (HRA)- Appropriate Assessment </a:t>
            </a:r>
          </a:p>
        </p:txBody>
      </p:sp>
      <p:sp>
        <p:nvSpPr>
          <p:cNvPr id="3" name="Text Placeholder 2"/>
          <p:cNvSpPr>
            <a:spLocks noGrp="1"/>
          </p:cNvSpPr>
          <p:nvPr>
            <p:ph type="body" sz="quarter" idx="13"/>
          </p:nvPr>
        </p:nvSpPr>
        <p:spPr>
          <a:xfrm>
            <a:off x="250825" y="836712"/>
            <a:ext cx="8642350" cy="5112568"/>
          </a:xfrm>
        </p:spPr>
        <p:txBody>
          <a:bodyPr>
            <a:normAutofit/>
          </a:bodyPr>
          <a:lstStyle/>
          <a:p>
            <a:pPr marL="742950" lvl="1" indent="-285750">
              <a:buFont typeface="Arial" panose="020B0604020202020204" pitchFamily="34" charset="0"/>
              <a:buChar char="•"/>
            </a:pPr>
            <a:endParaRPr lang="en-GB" i="1" dirty="0">
              <a:solidFill>
                <a:srgbClr val="0B0C0C"/>
              </a:solidFill>
              <a:latin typeface="Arial" panose="020B0604020202020204" pitchFamily="34" charset="0"/>
              <a:ea typeface="Calibri" panose="020F0502020204030204" pitchFamily="34" charset="0"/>
            </a:endParaRPr>
          </a:p>
          <a:p>
            <a:pPr marL="285750" lvl="1" indent="-285750">
              <a:buFont typeface="Arial" panose="020B0604020202020204" pitchFamily="34" charset="0"/>
              <a:buChar char="•"/>
            </a:pPr>
            <a:r>
              <a:rPr lang="en-GB" dirty="0">
                <a:solidFill>
                  <a:srgbClr val="0B0C0C"/>
                </a:solidFill>
                <a:latin typeface="Arial" panose="020B0604020202020204" pitchFamily="34" charset="0"/>
                <a:ea typeface="Calibri" panose="020F0502020204030204" pitchFamily="34" charset="0"/>
              </a:rPr>
              <a:t>Decision makers must have</a:t>
            </a:r>
            <a:r>
              <a:rPr lang="en-GB" dirty="0">
                <a:solidFill>
                  <a:srgbClr val="0B0C0C"/>
                </a:solidFill>
                <a:latin typeface="Arial" panose="020B0604020202020204" pitchFamily="34" charset="0"/>
                <a:ea typeface="Times New Roman" panose="02020603050405020304" pitchFamily="18" charset="0"/>
              </a:rPr>
              <a:t> an understanding of </a:t>
            </a:r>
            <a:r>
              <a:rPr lang="en-GB" b="1" dirty="0">
                <a:solidFill>
                  <a:srgbClr val="0B0C0C"/>
                </a:solidFill>
                <a:latin typeface="Arial" panose="020B0604020202020204" pitchFamily="34" charset="0"/>
                <a:ea typeface="Times New Roman" panose="02020603050405020304" pitchFamily="18" charset="0"/>
              </a:rPr>
              <a:t>how the measures would be implemented and monitored</a:t>
            </a:r>
            <a:r>
              <a:rPr lang="en-GB" dirty="0">
                <a:solidFill>
                  <a:srgbClr val="0B0C0C"/>
                </a:solidFill>
                <a:latin typeface="Arial" panose="020B0604020202020204" pitchFamily="34" charset="0"/>
                <a:ea typeface="Times New Roman" panose="02020603050405020304" pitchFamily="18" charset="0"/>
              </a:rPr>
              <a:t>, and </a:t>
            </a:r>
            <a:r>
              <a:rPr lang="en-GB" b="1" dirty="0">
                <a:solidFill>
                  <a:srgbClr val="0B0C0C"/>
                </a:solidFill>
                <a:latin typeface="Arial" panose="020B0604020202020204" pitchFamily="34" charset="0"/>
                <a:ea typeface="Times New Roman" panose="02020603050405020304" pitchFamily="18" charset="0"/>
              </a:rPr>
              <a:t>how they would be enforced</a:t>
            </a:r>
            <a:r>
              <a:rPr lang="en-GB" dirty="0">
                <a:solidFill>
                  <a:srgbClr val="0B0C0C"/>
                </a:solidFill>
                <a:latin typeface="Arial" panose="020B0604020202020204" pitchFamily="34" charset="0"/>
                <a:ea typeface="Times New Roman" panose="02020603050405020304" pitchFamily="18" charset="0"/>
              </a:rPr>
              <a:t>.</a:t>
            </a:r>
          </a:p>
          <a:p>
            <a:pPr marL="0" lvl="1"/>
            <a:endParaRPr lang="en-GB" dirty="0">
              <a:solidFill>
                <a:srgbClr val="0B0C0C"/>
              </a:solidFill>
              <a:latin typeface="Arial" panose="020B0604020202020204" pitchFamily="34" charset="0"/>
              <a:ea typeface="Times New Roman" panose="02020603050405020304" pitchFamily="18" charset="0"/>
            </a:endParaRPr>
          </a:p>
          <a:p>
            <a:pPr marL="285750" lvl="1" indent="-285750">
              <a:buFont typeface="Arial" panose="020B0604020202020204" pitchFamily="34" charset="0"/>
              <a:buChar char="•"/>
            </a:pPr>
            <a:r>
              <a:rPr lang="en-GB" dirty="0">
                <a:solidFill>
                  <a:srgbClr val="0B0C0C"/>
                </a:solidFill>
                <a:latin typeface="Arial" panose="020B0604020202020204" pitchFamily="34" charset="0"/>
                <a:ea typeface="Times New Roman" panose="02020603050405020304" pitchFamily="18" charset="0"/>
              </a:rPr>
              <a:t>Further, there must be </a:t>
            </a:r>
            <a:r>
              <a:rPr lang="en-GB" b="1" dirty="0">
                <a:solidFill>
                  <a:srgbClr val="0B0C0C"/>
                </a:solidFill>
                <a:latin typeface="Arial" panose="020B0604020202020204" pitchFamily="34" charset="0"/>
                <a:ea typeface="Times New Roman" panose="02020603050405020304" pitchFamily="18" charset="0"/>
              </a:rPr>
              <a:t>certainty that the measures would work to avoid or reduce effects on the site</a:t>
            </a:r>
            <a:r>
              <a:rPr lang="en-GB" dirty="0">
                <a:solidFill>
                  <a:srgbClr val="0B0C0C"/>
                </a:solidFill>
                <a:latin typeface="Arial" panose="020B0604020202020204" pitchFamily="34" charset="0"/>
                <a:ea typeface="Times New Roman" panose="02020603050405020304" pitchFamily="18" charset="0"/>
              </a:rPr>
              <a:t>.</a:t>
            </a:r>
            <a:r>
              <a:rPr lang="en-GB" i="1" dirty="0">
                <a:solidFill>
                  <a:srgbClr val="0B0C0C"/>
                </a:solidFill>
                <a:latin typeface="Arial" panose="020B0604020202020204" pitchFamily="34" charset="0"/>
                <a:ea typeface="Times New Roman" panose="02020603050405020304" pitchFamily="18" charset="0"/>
              </a:rPr>
              <a:t> </a:t>
            </a:r>
            <a:endParaRPr lang="en-GB" dirty="0">
              <a:solidFill>
                <a:srgbClr val="000000"/>
              </a:solidFill>
              <a:latin typeface="Arial" panose="020B0604020202020204" pitchFamily="34" charset="0"/>
              <a:ea typeface="Calibri" panose="020F0502020204030204" pitchFamily="34" charset="0"/>
            </a:endParaRPr>
          </a:p>
          <a:p>
            <a:endParaRPr lang="en-GB" dirty="0"/>
          </a:p>
          <a:p>
            <a:r>
              <a:rPr lang="en-GB" dirty="0"/>
              <a:t>In short, the Habitat Regulations set a very high bar for the level of information and evidence required to pass Appropriate Assessment.</a:t>
            </a:r>
          </a:p>
          <a:p>
            <a:endParaRPr lang="en-GB" dirty="0"/>
          </a:p>
          <a:p>
            <a:r>
              <a:rPr lang="en-GB" dirty="0"/>
              <a:t>Planning Inspectors follow this guidance and apply the same high bar of certainty. </a:t>
            </a:r>
          </a:p>
        </p:txBody>
      </p:sp>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13</a:t>
            </a:fld>
            <a:endParaRPr lang="en-GB"/>
          </a:p>
        </p:txBody>
      </p:sp>
    </p:spTree>
    <p:extLst>
      <p:ext uri="{BB962C8B-B14F-4D97-AF65-F5344CB8AC3E}">
        <p14:creationId xmlns:p14="http://schemas.microsoft.com/office/powerpoint/2010/main" val="7773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9AC59D-CAF0-4629-BDB5-94B4A216F697}"/>
              </a:ext>
            </a:extLst>
          </p:cNvPr>
          <p:cNvSpPr>
            <a:spLocks noGrp="1"/>
          </p:cNvSpPr>
          <p:nvPr>
            <p:ph type="title"/>
          </p:nvPr>
        </p:nvSpPr>
        <p:spPr>
          <a:xfrm>
            <a:off x="467544" y="-171400"/>
            <a:ext cx="6336704" cy="810327"/>
          </a:xfrm>
        </p:spPr>
        <p:txBody>
          <a:bodyPr>
            <a:normAutofit/>
          </a:bodyPr>
          <a:lstStyle/>
          <a:p>
            <a:r>
              <a:rPr lang="en-GB" sz="2500" dirty="0"/>
              <a:t>What is happening in practice </a:t>
            </a:r>
          </a:p>
        </p:txBody>
      </p:sp>
      <p:sp>
        <p:nvSpPr>
          <p:cNvPr id="3" name="Text Placeholder 2"/>
          <p:cNvSpPr>
            <a:spLocks noGrp="1"/>
          </p:cNvSpPr>
          <p:nvPr>
            <p:ph type="body" sz="quarter" idx="13"/>
          </p:nvPr>
        </p:nvSpPr>
        <p:spPr/>
        <p:txBody>
          <a:bodyPr>
            <a:normAutofit fontScale="92.5%" lnSpcReduction="20%"/>
          </a:bodyPr>
          <a:lstStyle/>
          <a:p>
            <a:pPr marL="742950" lvl="1" indent="-285750">
              <a:buFont typeface="Arial" panose="020B0604020202020204" pitchFamily="34" charset="0"/>
              <a:buChar char="•"/>
            </a:pPr>
            <a:endParaRPr lang="en-GB" i="1" dirty="0">
              <a:solidFill>
                <a:srgbClr val="0B0C0C"/>
              </a:solidFill>
              <a:latin typeface="Arial" panose="020B0604020202020204" pitchFamily="34" charset="0"/>
              <a:ea typeface="Calibri" panose="020F0502020204030204" pitchFamily="34" charset="0"/>
            </a:endParaRPr>
          </a:p>
          <a:p>
            <a:r>
              <a:rPr lang="en-GB" sz="1900" dirty="0">
                <a:solidFill>
                  <a:srgbClr val="000000"/>
                </a:solidFill>
                <a:effectLst/>
                <a:latin typeface="+mj-lt"/>
                <a:ea typeface="Times New Roman" panose="02020603050405020304" pitchFamily="18" charset="0"/>
              </a:rPr>
              <a:t>NPPF is clear that planning permission should be refused for development that would result in significant harm to biodiversity and/or result in the loss or deterioration of irreplaceable habitats.</a:t>
            </a:r>
          </a:p>
          <a:p>
            <a:endParaRPr lang="en-GB" sz="1900" dirty="0">
              <a:effectLst/>
              <a:latin typeface="+mj-lt"/>
              <a:ea typeface="Times New Roman" panose="02020603050405020304" pitchFamily="18" charset="0"/>
            </a:endParaRPr>
          </a:p>
          <a:p>
            <a:r>
              <a:rPr lang="en-GB" sz="1900" dirty="0">
                <a:solidFill>
                  <a:srgbClr val="000000"/>
                </a:solidFill>
                <a:effectLst/>
                <a:latin typeface="+mj-lt"/>
                <a:ea typeface="Calibri" panose="020F0502020204030204" pitchFamily="34" charset="0"/>
                <a:cs typeface="Times New Roman" panose="02020603050405020304" pitchFamily="18" charset="0"/>
              </a:rPr>
              <a:t>Furthermore, where an adverse impact on a habitats site is identified and constitutes a clear reason to refuse permission, the ‘tilted’ balance of NPPF is not applied. Therefore water neutrality trumps the Council’s lack of a 5YHLS.</a:t>
            </a:r>
          </a:p>
          <a:p>
            <a:endParaRPr lang="en-GB" sz="1900" dirty="0">
              <a:solidFill>
                <a:srgbClr val="000000"/>
              </a:solidFill>
              <a:latin typeface="+mj-lt"/>
              <a:cs typeface="Times New Roman" panose="02020603050405020304" pitchFamily="18" charset="0"/>
            </a:endParaRPr>
          </a:p>
          <a:p>
            <a:r>
              <a:rPr lang="en-GB" sz="1900" dirty="0">
                <a:solidFill>
                  <a:srgbClr val="000000"/>
                </a:solidFill>
                <a:latin typeface="+mj-lt"/>
                <a:cs typeface="Times New Roman" panose="02020603050405020304" pitchFamily="18" charset="0"/>
              </a:rPr>
              <a:t>The Planning Inspector is supporting this position. 18 March decision for 4 dwellings in Pulborough: </a:t>
            </a:r>
          </a:p>
          <a:p>
            <a:endParaRPr lang="en-GB" sz="1900" dirty="0">
              <a:solidFill>
                <a:srgbClr val="000000"/>
              </a:solidFill>
              <a:latin typeface="+mj-lt"/>
              <a:cs typeface="Times New Roman" panose="02020603050405020304" pitchFamily="18" charset="0"/>
            </a:endParaRPr>
          </a:p>
          <a:p>
            <a:pPr algn="l"/>
            <a:r>
              <a:rPr lang="en-GB" sz="1900" dirty="0">
                <a:latin typeface="+mj-lt"/>
              </a:rPr>
              <a:t>‘</a:t>
            </a:r>
            <a:r>
              <a:rPr lang="en-GB" sz="1900" i="1" dirty="0">
                <a:latin typeface="+mj-lt"/>
              </a:rPr>
              <a:t>T</a:t>
            </a:r>
            <a:r>
              <a:rPr lang="en-GB" sz="1900" b="0" i="1" u="none" strike="noStrike" baseline="0%" dirty="0">
                <a:latin typeface="+mj-lt"/>
              </a:rPr>
              <a:t>he proposal would adversely affect the integrity of the SPA/SAC. There are no imperative reasons of overriding public interest and in these circumstances Regulation 63(5) of the Conservation of Habitats and Species Regulations precludes the proposal from proceeding….</a:t>
            </a:r>
            <a:r>
              <a:rPr lang="en-GB" sz="1900" i="1" dirty="0">
                <a:solidFill>
                  <a:srgbClr val="000000"/>
                </a:solidFill>
                <a:latin typeface="+mj-lt"/>
                <a:cs typeface="Times New Roman" panose="02020603050405020304" pitchFamily="18" charset="0"/>
              </a:rPr>
              <a:t>T</a:t>
            </a:r>
            <a:r>
              <a:rPr lang="en-GB" sz="1900" b="0" i="1" u="none" strike="noStrike" baseline="0%" dirty="0">
                <a:latin typeface="+mj-lt"/>
              </a:rPr>
              <a:t>here is insufficient certainty as to how water neutrality can be achieved and so it would not be reasonable to impose a condition…’</a:t>
            </a:r>
            <a:endParaRPr lang="en-GB" sz="1900" i="1" dirty="0">
              <a:latin typeface="+mj-lt"/>
            </a:endParaRPr>
          </a:p>
          <a:p>
            <a:endParaRPr lang="en-GB" dirty="0"/>
          </a:p>
        </p:txBody>
      </p:sp>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14</a:t>
            </a:fld>
            <a:endParaRPr lang="en-GB"/>
          </a:p>
        </p:txBody>
      </p:sp>
    </p:spTree>
    <p:extLst>
      <p:ext uri="{BB962C8B-B14F-4D97-AF65-F5344CB8AC3E}">
        <p14:creationId xmlns:p14="http://schemas.microsoft.com/office/powerpoint/2010/main" val="97801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http://schemas.openxmlformats.org/presentationml/2006/main" xmlns:r="http://schemas.openxmlformats.org/officeDocument/2006/relationships" xmlns:a="http://schemas.openxmlformats.org/drawingml/2006/main" xmlns="">
      <p:transition spd="med">
        <p:fade/>
      </p:transition>
    </mc:Fallback>
  </mc:AlternateContent>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15</a:t>
            </a:fld>
            <a:endParaRPr lang="en-GB"/>
          </a:p>
        </p:txBody>
      </p:sp>
      <p:sp>
        <p:nvSpPr>
          <p:cNvPr id="2" name="TextBox 1">
            <a:extLst>
              <a:ext uri="{FF2B5EF4-FFF2-40B4-BE49-F238E27FC236}">
                <a16:creationId xmlns:a16="http://schemas.microsoft.com/office/drawing/2014/main" id="{5DB72F16-0CB9-460B-9D01-3504C8995485}"/>
              </a:ext>
            </a:extLst>
          </p:cNvPr>
          <p:cNvSpPr txBox="1"/>
          <p:nvPr/>
        </p:nvSpPr>
        <p:spPr>
          <a:xfrm>
            <a:off x="539552" y="332656"/>
            <a:ext cx="3600400" cy="461665"/>
          </a:xfrm>
          <a:prstGeom prst="rect">
            <a:avLst/>
          </a:prstGeom>
          <a:noFill/>
        </p:spPr>
        <p:txBody>
          <a:bodyPr wrap="square" rtlCol="0">
            <a:spAutoFit/>
          </a:bodyPr>
          <a:lstStyle/>
          <a:p>
            <a:r>
              <a:rPr lang="en-GB" sz="2400" b="1" dirty="0">
                <a:solidFill>
                  <a:srgbClr val="0077C8"/>
                </a:solidFill>
              </a:rPr>
              <a:t>Reasons for Refusal</a:t>
            </a:r>
          </a:p>
        </p:txBody>
      </p:sp>
      <p:sp>
        <p:nvSpPr>
          <p:cNvPr id="3" name="TextBox 2">
            <a:extLst>
              <a:ext uri="{FF2B5EF4-FFF2-40B4-BE49-F238E27FC236}">
                <a16:creationId xmlns:a16="http://schemas.microsoft.com/office/drawing/2014/main" id="{B538E7D7-8FEF-49E0-9A52-2E159F38E32C}"/>
              </a:ext>
            </a:extLst>
          </p:cNvPr>
          <p:cNvSpPr txBox="1"/>
          <p:nvPr/>
        </p:nvSpPr>
        <p:spPr>
          <a:xfrm>
            <a:off x="611560" y="980728"/>
            <a:ext cx="8208912" cy="4524315"/>
          </a:xfrm>
          <a:prstGeom prst="rect">
            <a:avLst/>
          </a:prstGeom>
          <a:noFill/>
        </p:spPr>
        <p:txBody>
          <a:bodyPr wrap="square" rtlCol="0">
            <a:spAutoFit/>
          </a:bodyPr>
          <a:lstStyle/>
          <a:p>
            <a:pPr marL="285750" indent="-285750">
              <a:buFont typeface="Arial" panose="020B0604020202020204" pitchFamily="34" charset="0"/>
              <a:buChar char="•"/>
            </a:pPr>
            <a:r>
              <a:rPr lang="en-GB" dirty="0"/>
              <a:t>Each refusal reason must be: </a:t>
            </a:r>
          </a:p>
          <a:p>
            <a:pPr marL="742950" lvl="1" indent="-285750">
              <a:buFont typeface="Arial" panose="020B0604020202020204" pitchFamily="34" charset="0"/>
              <a:buChar char="•"/>
            </a:pPr>
            <a:r>
              <a:rPr lang="en-GB" dirty="0"/>
              <a:t>Defensible in its own right</a:t>
            </a:r>
          </a:p>
          <a:p>
            <a:pPr marL="742950" lvl="1" indent="-285750">
              <a:buFont typeface="Arial" panose="020B0604020202020204" pitchFamily="34" charset="0"/>
              <a:buChar char="•"/>
            </a:pPr>
            <a:r>
              <a:rPr lang="en-GB" dirty="0"/>
              <a:t>Clearly worded to explain the harm</a:t>
            </a:r>
          </a:p>
          <a:p>
            <a:pPr marL="742950" lvl="1" indent="-285750">
              <a:buFont typeface="Arial" panose="020B0604020202020204" pitchFamily="34" charset="0"/>
              <a:buChar char="•"/>
            </a:pPr>
            <a:r>
              <a:rPr lang="en-GB" dirty="0"/>
              <a:t>Reference the policies conflicted</a:t>
            </a:r>
          </a:p>
          <a:p>
            <a:pPr marL="742950" lvl="1" indent="-285750">
              <a:buFont typeface="Arial" panose="020B0604020202020204" pitchFamily="34" charset="0"/>
              <a:buChar char="•"/>
            </a:pPr>
            <a:r>
              <a:rPr lang="en-GB" dirty="0"/>
              <a:t>Be evidential, and reasonable</a:t>
            </a:r>
          </a:p>
          <a:p>
            <a:pPr lvl="1"/>
            <a:endParaRPr lang="en-GB" dirty="0"/>
          </a:p>
          <a:p>
            <a:pPr marL="285750" lvl="1" indent="-285750">
              <a:buFont typeface="Arial" panose="020B0604020202020204" pitchFamily="34" charset="0"/>
              <a:buChar char="•"/>
            </a:pPr>
            <a:r>
              <a:rPr lang="en-GB" dirty="0"/>
              <a:t>Failure to properly justify reasons for refusal may lead to an award of (potentially significant) costs against the Council. </a:t>
            </a:r>
          </a:p>
          <a:p>
            <a:pPr marL="0" lvl="1"/>
            <a:endParaRPr lang="en-GB" dirty="0"/>
          </a:p>
          <a:p>
            <a:pPr marL="285750" lvl="1" indent="-285750">
              <a:buFont typeface="Arial" panose="020B0604020202020204" pitchFamily="34" charset="0"/>
              <a:buChar char="•"/>
            </a:pPr>
            <a:r>
              <a:rPr lang="en-GB" dirty="0"/>
              <a:t>Risk of special measures (</a:t>
            </a:r>
            <a:r>
              <a:rPr lang="en-GB" dirty="0" err="1"/>
              <a:t>ie</a:t>
            </a:r>
            <a:r>
              <a:rPr lang="en-GB" dirty="0"/>
              <a:t> loss of right to determine major applications)</a:t>
            </a:r>
          </a:p>
          <a:p>
            <a:pPr marL="0" lvl="1"/>
            <a:endParaRPr lang="en-GB" dirty="0"/>
          </a:p>
          <a:p>
            <a:pPr marL="285750" lvl="1" indent="-285750">
              <a:buFont typeface="Arial" panose="020B0604020202020204" pitchFamily="34" charset="0"/>
              <a:buChar char="•"/>
            </a:pPr>
            <a:r>
              <a:rPr lang="en-GB" dirty="0"/>
              <a:t>An award can be against one bad refusal reason, even if an appeal is dismissed for other refusal reasons </a:t>
            </a:r>
          </a:p>
          <a:p>
            <a:pPr marL="0" lvl="1"/>
            <a:endParaRPr lang="en-GB" dirty="0"/>
          </a:p>
          <a:p>
            <a:pPr marL="285750" lvl="1" indent="-285750">
              <a:buFont typeface="Arial" panose="020B0604020202020204" pitchFamily="34" charset="0"/>
              <a:buChar char="•"/>
            </a:pPr>
            <a:r>
              <a:rPr lang="en-GB" dirty="0"/>
              <a:t>It is not acceptable to refuse an application on multiple grounds simply to emphasis dislike for a proposal, or in hope that at least one reason sticks. </a:t>
            </a:r>
          </a:p>
        </p:txBody>
      </p:sp>
    </p:spTree>
    <p:extLst>
      <p:ext uri="{BB962C8B-B14F-4D97-AF65-F5344CB8AC3E}">
        <p14:creationId xmlns:p14="http://schemas.microsoft.com/office/powerpoint/2010/main" val="3208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http://schemas.openxmlformats.org/presentationml/2006/main" xmlns:r="http://schemas.openxmlformats.org/officeDocument/2006/relationships" xmlns:a="http://schemas.openxmlformats.org/drawingml/2006/main" xmlns="">
      <p:transition spd="med">
        <p:fade/>
      </p:transition>
    </mc:Fallback>
  </mc:AlternateContent>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16</a:t>
            </a:fld>
            <a:endParaRPr lang="en-GB"/>
          </a:p>
        </p:txBody>
      </p:sp>
      <p:sp>
        <p:nvSpPr>
          <p:cNvPr id="2" name="TextBox 1">
            <a:extLst>
              <a:ext uri="{FF2B5EF4-FFF2-40B4-BE49-F238E27FC236}">
                <a16:creationId xmlns:a16="http://schemas.microsoft.com/office/drawing/2014/main" id="{FBE8109A-B11C-4702-A5A1-3F277B38F10E}"/>
              </a:ext>
            </a:extLst>
          </p:cNvPr>
          <p:cNvSpPr txBox="1"/>
          <p:nvPr/>
        </p:nvSpPr>
        <p:spPr>
          <a:xfrm>
            <a:off x="524348" y="1268760"/>
            <a:ext cx="7560840" cy="4717766"/>
          </a:xfrm>
          <a:prstGeom prst="rect">
            <a:avLst/>
          </a:prstGeom>
          <a:noFill/>
        </p:spPr>
        <p:txBody>
          <a:bodyPr wrap="square" rtlCol="0">
            <a:spAutoFit/>
          </a:bodyPr>
          <a:lstStyle/>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Are you able to describe the harm</a:t>
            </a:r>
            <a:r>
              <a:rPr lang="en-GB" sz="1600" b="1" dirty="0">
                <a:effectLst/>
                <a:ea typeface="Calibri" panose="020F0502020204030204" pitchFamily="34" charset="0"/>
                <a:cs typeface="Calibri" panose="020F0502020204030204" pitchFamily="34" charset="0"/>
              </a:rPr>
              <a:t> </a:t>
            </a:r>
            <a:r>
              <a:rPr lang="en-GB" sz="1600" dirty="0">
                <a:effectLst/>
                <a:ea typeface="Calibri" panose="020F0502020204030204" pitchFamily="34" charset="0"/>
                <a:cs typeface="Calibri" panose="020F0502020204030204" pitchFamily="34" charset="0"/>
              </a:rPr>
              <a:t>that would result if the development went ahead? And why conditions would not be sufficient to mitigate that harm?</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Is it clear what the policy support is for the decision?</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Have all the other material considerations been given the appropriate weight?</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Are the reasons lawful (which includes being generally “reasonable”)?</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Are they based on planning grounds?</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Could you mount a credible case on appeal?</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Is there a sufficient “evidential basis” for the decision?</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Would anyone reading the decision – especially the applicant – understand why permission was refused?</a:t>
            </a:r>
            <a:endParaRPr lang="en-GB" sz="1600" dirty="0">
              <a:effectLst/>
              <a:ea typeface="Calibri" panose="020F0502020204030204" pitchFamily="34" charset="0"/>
              <a:cs typeface="Times New Roman" panose="02020603050405020304" pitchFamily="18" charset="0"/>
            </a:endParaRPr>
          </a:p>
          <a:p>
            <a:pPr marL="342900" lvl="0" indent="-342900">
              <a:lnSpc>
                <a:spcPct val="107%"/>
              </a:lnSpc>
              <a:spcAft>
                <a:spcPts val="800"/>
              </a:spcAft>
              <a:buFont typeface="Arial" panose="020B0604020202020204" pitchFamily="34" charset="0"/>
              <a:buChar char="•"/>
              <a:tabLst>
                <a:tab pos="457200" algn="l"/>
              </a:tabLst>
            </a:pPr>
            <a:r>
              <a:rPr lang="en-GB" sz="1600" dirty="0">
                <a:effectLst/>
                <a:ea typeface="Calibri" panose="020F0502020204030204" pitchFamily="34" charset="0"/>
                <a:cs typeface="Calibri" panose="020F0502020204030204" pitchFamily="34" charset="0"/>
              </a:rPr>
              <a:t>If it was the only reason to refuse permission, would it stand up in its own right as reasonable, resulting in identifiable, evidential harm based on policy conflict that is not outweighed by the benefits of the proposal?</a:t>
            </a:r>
            <a:endParaRPr lang="en-GB" sz="1600" dirty="0">
              <a:effectLst/>
              <a:ea typeface="Calibri" panose="020F0502020204030204" pitchFamily="34"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871F06A4-0110-46B0-8B3E-8036E60AFCFB}"/>
              </a:ext>
            </a:extLst>
          </p:cNvPr>
          <p:cNvSpPr txBox="1"/>
          <p:nvPr/>
        </p:nvSpPr>
        <p:spPr>
          <a:xfrm>
            <a:off x="251520" y="260648"/>
            <a:ext cx="5904656" cy="830997"/>
          </a:xfrm>
          <a:prstGeom prst="rect">
            <a:avLst/>
          </a:prstGeom>
          <a:noFill/>
        </p:spPr>
        <p:txBody>
          <a:bodyPr wrap="square" rtlCol="0">
            <a:spAutoFit/>
          </a:bodyPr>
          <a:lstStyle/>
          <a:p>
            <a:r>
              <a:rPr lang="en-GB" sz="2400" b="1" dirty="0">
                <a:solidFill>
                  <a:srgbClr val="0077C8"/>
                </a:solidFill>
              </a:rPr>
              <a:t>Questions to ask before refusing an application:</a:t>
            </a:r>
          </a:p>
        </p:txBody>
      </p:sp>
    </p:spTree>
    <p:extLst>
      <p:ext uri="{BB962C8B-B14F-4D97-AF65-F5344CB8AC3E}">
        <p14:creationId xmlns:p14="http://schemas.microsoft.com/office/powerpoint/2010/main" val="201453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http://schemas.openxmlformats.org/presentationml/2006/main" xmlns:r="http://schemas.openxmlformats.org/officeDocument/2006/relationships" xmlns:a="http://schemas.openxmlformats.org/drawingml/2006/main" xmlns="">
      <p:transition spd="med">
        <p:fade/>
      </p:transition>
    </mc:Fallback>
  </mc:AlternateContent>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15D5-837A-4B5C-B5AB-BBC5241E5159}"/>
              </a:ext>
            </a:extLst>
          </p:cNvPr>
          <p:cNvSpPr>
            <a:spLocks noGrp="1"/>
          </p:cNvSpPr>
          <p:nvPr>
            <p:ph type="title"/>
          </p:nvPr>
        </p:nvSpPr>
        <p:spPr/>
        <p:txBody>
          <a:bodyPr>
            <a:normAutofit/>
          </a:bodyPr>
          <a:lstStyle/>
          <a:p>
            <a:r>
              <a:rPr lang="en-GB" dirty="0"/>
              <a:t>Local Plan – Implications</a:t>
            </a:r>
          </a:p>
        </p:txBody>
      </p:sp>
      <p:sp>
        <p:nvSpPr>
          <p:cNvPr id="3" name="Text Placeholder 2">
            <a:extLst>
              <a:ext uri="{FF2B5EF4-FFF2-40B4-BE49-F238E27FC236}">
                <a16:creationId xmlns:a16="http://schemas.microsoft.com/office/drawing/2014/main" id="{09E61330-22B6-4B7C-B267-DDF6A66B9332}"/>
              </a:ext>
            </a:extLst>
          </p:cNvPr>
          <p:cNvSpPr>
            <a:spLocks noGrp="1"/>
          </p:cNvSpPr>
          <p:nvPr>
            <p:ph type="body" sz="quarter" idx="13"/>
          </p:nvPr>
        </p:nvSpPr>
        <p:spPr>
          <a:xfrm>
            <a:off x="283390" y="1070528"/>
            <a:ext cx="8642350" cy="4815256"/>
          </a:xfrm>
        </p:spPr>
        <p:txBody>
          <a:bodyPr>
            <a:normAutofit/>
          </a:bodyPr>
          <a:lstStyle/>
          <a:p>
            <a:endParaRPr lang="en-GB" sz="2300" dirty="0"/>
          </a:p>
          <a:p>
            <a:endParaRPr lang="en-GB" dirty="0"/>
          </a:p>
        </p:txBody>
      </p:sp>
      <p:sp>
        <p:nvSpPr>
          <p:cNvPr id="5" name="Slide Number Placeholder 4">
            <a:extLst>
              <a:ext uri="{FF2B5EF4-FFF2-40B4-BE49-F238E27FC236}">
                <a16:creationId xmlns:a16="http://schemas.microsoft.com/office/drawing/2014/main" id="{0006A41F-73C8-4421-B8D9-947561088BE1}"/>
              </a:ext>
            </a:extLst>
          </p:cNvPr>
          <p:cNvSpPr>
            <a:spLocks noGrp="1"/>
          </p:cNvSpPr>
          <p:nvPr>
            <p:ph type="sldNum" sz="quarter" idx="15"/>
          </p:nvPr>
        </p:nvSpPr>
        <p:spPr/>
        <p:txBody>
          <a:bodyPr/>
          <a:lstStyle/>
          <a:p>
            <a:fld id="{BC676DD6-27FC-9A4B-8D74-72AD8936F71D}" type="slidenum">
              <a:rPr lang="en-US" smtClean="0"/>
              <a:t>17</a:t>
            </a:fld>
            <a:endParaRPr lang="en-US"/>
          </a:p>
        </p:txBody>
      </p:sp>
      <p:sp>
        <p:nvSpPr>
          <p:cNvPr id="4" name="TextBox 3">
            <a:extLst>
              <a:ext uri="{FF2B5EF4-FFF2-40B4-BE49-F238E27FC236}">
                <a16:creationId xmlns:a16="http://schemas.microsoft.com/office/drawing/2014/main" id="{18A84928-7383-4668-BE5C-248965E4841F}"/>
              </a:ext>
            </a:extLst>
          </p:cNvPr>
          <p:cNvSpPr txBox="1"/>
          <p:nvPr/>
        </p:nvSpPr>
        <p:spPr>
          <a:xfrm>
            <a:off x="250825" y="1412776"/>
            <a:ext cx="8569647" cy="3785652"/>
          </a:xfrm>
          <a:prstGeom prst="rect">
            <a:avLst/>
          </a:prstGeom>
          <a:noFill/>
        </p:spPr>
        <p:txBody>
          <a:bodyPr wrap="square" rtlCol="0">
            <a:spAutoFit/>
          </a:bodyPr>
          <a:lstStyle/>
          <a:p>
            <a:pPr marL="285750" indent="-285750">
              <a:buFont typeface="Arial" panose="020B0604020202020204" pitchFamily="34" charset="0"/>
              <a:buChar char="•"/>
            </a:pPr>
            <a:endParaRPr lang="en-GB" sz="2400" dirty="0">
              <a:highlight>
                <a:srgbClr val="FFFF00"/>
              </a:highlight>
            </a:endParaRPr>
          </a:p>
          <a:p>
            <a:pPr marL="285750" indent="-285750">
              <a:buFont typeface="Arial" panose="020B0604020202020204" pitchFamily="34" charset="0"/>
              <a:buChar char="•"/>
            </a:pPr>
            <a:r>
              <a:rPr lang="en-GB" sz="2400" dirty="0"/>
              <a:t>Work ongoing on a Strategic Mitigation Strategy</a:t>
            </a:r>
          </a:p>
          <a:p>
            <a:pPr marL="285750" indent="-285750">
              <a:buFont typeface="Arial" panose="020B0604020202020204" pitchFamily="34" charset="0"/>
              <a:buChar char="•"/>
            </a:pPr>
            <a:r>
              <a:rPr lang="en-GB" sz="2400" dirty="0"/>
              <a:t>‘Part A’, ‘Part B’ ‘Part C’ – together these outline the demand for water and the ways this can be met. </a:t>
            </a:r>
            <a:r>
              <a:rPr lang="en-GB" sz="2400" dirty="0" err="1"/>
              <a:t>Eg</a:t>
            </a:r>
            <a:r>
              <a:rPr lang="en-GB" sz="2400" dirty="0"/>
              <a:t>, building design, rainwater harvesting, leakage reduction, alternative water sources.</a:t>
            </a:r>
          </a:p>
          <a:p>
            <a:pPr marL="285750" indent="-285750">
              <a:buFont typeface="Arial" panose="020B0604020202020204" pitchFamily="34" charset="0"/>
              <a:buChar char="•"/>
            </a:pPr>
            <a:r>
              <a:rPr lang="en-GB" sz="2400" dirty="0"/>
              <a:t>Timescale highly dependent on third parties, but aiming for the autumn</a:t>
            </a:r>
          </a:p>
          <a:p>
            <a:pPr marL="285750" indent="-285750">
              <a:buFont typeface="Arial" panose="020B0604020202020204" pitchFamily="34" charset="0"/>
              <a:buChar char="•"/>
            </a:pPr>
            <a:r>
              <a:rPr lang="en-GB" sz="2400" dirty="0"/>
              <a:t>If agreed, this will unlock plan preparation</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030946851"/>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15D5-837A-4B5C-B5AB-BBC5241E5159}"/>
              </a:ext>
            </a:extLst>
          </p:cNvPr>
          <p:cNvSpPr>
            <a:spLocks noGrp="1"/>
          </p:cNvSpPr>
          <p:nvPr>
            <p:ph type="title"/>
          </p:nvPr>
        </p:nvSpPr>
        <p:spPr/>
        <p:txBody>
          <a:bodyPr>
            <a:normAutofit/>
          </a:bodyPr>
          <a:lstStyle/>
          <a:p>
            <a:r>
              <a:rPr lang="en-GB" dirty="0"/>
              <a:t>Local Plan – Implications</a:t>
            </a:r>
          </a:p>
        </p:txBody>
      </p:sp>
      <p:sp>
        <p:nvSpPr>
          <p:cNvPr id="3" name="Text Placeholder 2">
            <a:extLst>
              <a:ext uri="{FF2B5EF4-FFF2-40B4-BE49-F238E27FC236}">
                <a16:creationId xmlns:a16="http://schemas.microsoft.com/office/drawing/2014/main" id="{09E61330-22B6-4B7C-B267-DDF6A66B9332}"/>
              </a:ext>
            </a:extLst>
          </p:cNvPr>
          <p:cNvSpPr>
            <a:spLocks noGrp="1"/>
          </p:cNvSpPr>
          <p:nvPr>
            <p:ph type="body" sz="quarter" idx="13"/>
          </p:nvPr>
        </p:nvSpPr>
        <p:spPr>
          <a:xfrm>
            <a:off x="250825" y="1124744"/>
            <a:ext cx="8642350" cy="4815256"/>
          </a:xfrm>
        </p:spPr>
        <p:txBody>
          <a:bodyPr>
            <a:normAutofit/>
          </a:bodyPr>
          <a:lstStyle/>
          <a:p>
            <a:endParaRPr lang="en-GB" sz="2300" dirty="0"/>
          </a:p>
          <a:p>
            <a:endParaRPr lang="en-GB" dirty="0"/>
          </a:p>
        </p:txBody>
      </p:sp>
      <p:sp>
        <p:nvSpPr>
          <p:cNvPr id="5" name="Slide Number Placeholder 4">
            <a:extLst>
              <a:ext uri="{FF2B5EF4-FFF2-40B4-BE49-F238E27FC236}">
                <a16:creationId xmlns:a16="http://schemas.microsoft.com/office/drawing/2014/main" id="{0006A41F-73C8-4421-B8D9-947561088BE1}"/>
              </a:ext>
            </a:extLst>
          </p:cNvPr>
          <p:cNvSpPr>
            <a:spLocks noGrp="1"/>
          </p:cNvSpPr>
          <p:nvPr>
            <p:ph type="sldNum" sz="quarter" idx="15"/>
          </p:nvPr>
        </p:nvSpPr>
        <p:spPr/>
        <p:txBody>
          <a:bodyPr/>
          <a:lstStyle/>
          <a:p>
            <a:fld id="{BC676DD6-27FC-9A4B-8D74-72AD8936F71D}" type="slidenum">
              <a:rPr lang="en-US" smtClean="0"/>
              <a:t>18</a:t>
            </a:fld>
            <a:endParaRPr lang="en-US"/>
          </a:p>
        </p:txBody>
      </p:sp>
      <p:sp>
        <p:nvSpPr>
          <p:cNvPr id="4" name="TextBox 3">
            <a:extLst>
              <a:ext uri="{FF2B5EF4-FFF2-40B4-BE49-F238E27FC236}">
                <a16:creationId xmlns:a16="http://schemas.microsoft.com/office/drawing/2014/main" id="{18A84928-7383-4668-BE5C-248965E4841F}"/>
              </a:ext>
            </a:extLst>
          </p:cNvPr>
          <p:cNvSpPr txBox="1"/>
          <p:nvPr/>
        </p:nvSpPr>
        <p:spPr>
          <a:xfrm>
            <a:off x="250825" y="1412776"/>
            <a:ext cx="8569647" cy="4154984"/>
          </a:xfrm>
          <a:prstGeom prst="rect">
            <a:avLst/>
          </a:prstGeom>
          <a:noFill/>
        </p:spPr>
        <p:txBody>
          <a:bodyPr wrap="square" rtlCol="0">
            <a:spAutoFit/>
          </a:bodyPr>
          <a:lstStyle/>
          <a:p>
            <a:pPr marL="285750" indent="-285750">
              <a:buFont typeface="Arial" panose="020B0604020202020204" pitchFamily="34" charset="0"/>
              <a:buChar char="•"/>
            </a:pPr>
            <a:endParaRPr lang="en-GB" sz="2400" dirty="0">
              <a:highlight>
                <a:srgbClr val="FFFF00"/>
              </a:highlight>
            </a:endParaRPr>
          </a:p>
          <a:p>
            <a:pPr marL="285750" indent="-285750">
              <a:buFont typeface="Arial" panose="020B0604020202020204" pitchFamily="34" charset="0"/>
              <a:buChar char="•"/>
            </a:pPr>
            <a:r>
              <a:rPr lang="en-GB" sz="2400" dirty="0"/>
              <a:t>Water Neutrality – likely to impact the amount of development we can bring forward and when (lower in the short term in particular). This will impact on how much housing we can bring forward over the plan period.  </a:t>
            </a:r>
          </a:p>
          <a:p>
            <a:pPr marL="285750" indent="-285750">
              <a:buFont typeface="Arial" panose="020B0604020202020204" pitchFamily="34" charset="0"/>
              <a:buChar char="•"/>
            </a:pPr>
            <a:r>
              <a:rPr lang="en-GB" sz="2400" dirty="0"/>
              <a:t>Government changes to planning system – a new local plan system set out in Levelling Up bill, but shorter term updates on NPPF / housing targets delayed.</a:t>
            </a:r>
          </a:p>
          <a:p>
            <a:pPr marL="285750" indent="-285750">
              <a:buFont typeface="Arial" panose="020B0604020202020204" pitchFamily="34" charset="0"/>
              <a:buChar char="•"/>
            </a:pPr>
            <a:r>
              <a:rPr lang="en-GB" sz="2400" dirty="0"/>
              <a:t>Seek to progress under current system – greater local control over policies.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4298475"/>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15D5-837A-4B5C-B5AB-BBC5241E5159}"/>
              </a:ext>
            </a:extLst>
          </p:cNvPr>
          <p:cNvSpPr>
            <a:spLocks noGrp="1"/>
          </p:cNvSpPr>
          <p:nvPr>
            <p:ph type="title"/>
          </p:nvPr>
        </p:nvSpPr>
        <p:spPr/>
        <p:txBody>
          <a:bodyPr>
            <a:normAutofit/>
          </a:bodyPr>
          <a:lstStyle/>
          <a:p>
            <a:r>
              <a:rPr lang="en-GB" dirty="0"/>
              <a:t>Neighbourhood Plan – Implications</a:t>
            </a:r>
          </a:p>
        </p:txBody>
      </p:sp>
      <p:sp>
        <p:nvSpPr>
          <p:cNvPr id="3" name="Text Placeholder 2">
            <a:extLst>
              <a:ext uri="{FF2B5EF4-FFF2-40B4-BE49-F238E27FC236}">
                <a16:creationId xmlns:a16="http://schemas.microsoft.com/office/drawing/2014/main" id="{09E61330-22B6-4B7C-B267-DDF6A66B9332}"/>
              </a:ext>
            </a:extLst>
          </p:cNvPr>
          <p:cNvSpPr>
            <a:spLocks noGrp="1"/>
          </p:cNvSpPr>
          <p:nvPr>
            <p:ph type="body" sz="quarter" idx="13"/>
          </p:nvPr>
        </p:nvSpPr>
        <p:spPr>
          <a:xfrm>
            <a:off x="250825" y="1124744"/>
            <a:ext cx="8642350" cy="4815256"/>
          </a:xfrm>
        </p:spPr>
        <p:txBody>
          <a:bodyPr>
            <a:normAutofit/>
          </a:bodyPr>
          <a:lstStyle/>
          <a:p>
            <a:endParaRPr lang="en-GB" sz="2300" dirty="0"/>
          </a:p>
          <a:p>
            <a:endParaRPr lang="en-GB" dirty="0"/>
          </a:p>
        </p:txBody>
      </p:sp>
      <p:sp>
        <p:nvSpPr>
          <p:cNvPr id="5" name="Slide Number Placeholder 4">
            <a:extLst>
              <a:ext uri="{FF2B5EF4-FFF2-40B4-BE49-F238E27FC236}">
                <a16:creationId xmlns:a16="http://schemas.microsoft.com/office/drawing/2014/main" id="{0006A41F-73C8-4421-B8D9-947561088BE1}"/>
              </a:ext>
            </a:extLst>
          </p:cNvPr>
          <p:cNvSpPr>
            <a:spLocks noGrp="1"/>
          </p:cNvSpPr>
          <p:nvPr>
            <p:ph type="sldNum" sz="quarter" idx="15"/>
          </p:nvPr>
        </p:nvSpPr>
        <p:spPr/>
        <p:txBody>
          <a:bodyPr/>
          <a:lstStyle/>
          <a:p>
            <a:fld id="{BC676DD6-27FC-9A4B-8D74-72AD8936F71D}" type="slidenum">
              <a:rPr lang="en-US" smtClean="0"/>
              <a:t>19</a:t>
            </a:fld>
            <a:endParaRPr lang="en-US"/>
          </a:p>
        </p:txBody>
      </p:sp>
      <p:sp>
        <p:nvSpPr>
          <p:cNvPr id="4" name="TextBox 3">
            <a:extLst>
              <a:ext uri="{FF2B5EF4-FFF2-40B4-BE49-F238E27FC236}">
                <a16:creationId xmlns:a16="http://schemas.microsoft.com/office/drawing/2014/main" id="{18A84928-7383-4668-BE5C-248965E4841F}"/>
              </a:ext>
            </a:extLst>
          </p:cNvPr>
          <p:cNvSpPr txBox="1"/>
          <p:nvPr/>
        </p:nvSpPr>
        <p:spPr>
          <a:xfrm>
            <a:off x="250825" y="1412776"/>
            <a:ext cx="8569647"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a:t>Plans which are not yet ‘Made’ must also demonstrate Water Neutrality – a legal requirement</a:t>
            </a:r>
          </a:p>
          <a:p>
            <a:pPr marL="285750" indent="-285750">
              <a:buFont typeface="Arial" panose="020B0604020202020204" pitchFamily="34" charset="0"/>
              <a:buChar char="•"/>
            </a:pPr>
            <a:r>
              <a:rPr lang="en-GB" sz="2400" dirty="0"/>
              <a:t>The wider strategic solution will also unlock NP preparation for those currently awaiting referendum / otherwise on hold. </a:t>
            </a:r>
          </a:p>
          <a:p>
            <a:pPr marL="285750" indent="-285750">
              <a:buFont typeface="Arial" panose="020B0604020202020204" pitchFamily="34" charset="0"/>
              <a:buChar char="•"/>
            </a:pPr>
            <a:r>
              <a:rPr lang="en-GB" sz="2400" dirty="0"/>
              <a:t>Speculative development – ‘premature’ as it will use up our water balance. (But may be tested at Appeal)</a:t>
            </a:r>
          </a:p>
          <a:p>
            <a:pPr marL="285750" indent="-285750">
              <a:buFont typeface="Arial" panose="020B0604020202020204" pitchFamily="34" charset="0"/>
              <a:buChar char="•"/>
            </a:pPr>
            <a:r>
              <a:rPr lang="en-GB" sz="2400" dirty="0"/>
              <a:t> Reviews of existing plans – likely impacted by quantum of development that can come forward in the plan period. In the shorter term – would also need to demonstrate water neutrality. </a:t>
            </a:r>
          </a:p>
        </p:txBody>
      </p:sp>
    </p:spTree>
    <p:extLst>
      <p:ext uri="{BB962C8B-B14F-4D97-AF65-F5344CB8AC3E}">
        <p14:creationId xmlns:p14="http://schemas.microsoft.com/office/powerpoint/2010/main" val="2405880018"/>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Water Neutrality</a:t>
            </a:r>
          </a:p>
        </p:txBody>
      </p:sp>
    </p:spTree>
    <p:extLst>
      <p:ext uri="{BB962C8B-B14F-4D97-AF65-F5344CB8AC3E}">
        <p14:creationId xmlns:p14="http://schemas.microsoft.com/office/powerpoint/2010/main" val="136325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http://schemas.openxmlformats.org/presentationml/2006/main" xmlns:r="http://schemas.openxmlformats.org/officeDocument/2006/relationships" xmlns:a="http://schemas.openxmlformats.org/drawingml/2006/main" xmlns="">
      <p:transition spd="med">
        <p:fade/>
      </p:transition>
    </mc:Fallback>
  </mc:AlternateContent>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15D5-837A-4B5C-B5AB-BBC5241E5159}"/>
              </a:ext>
            </a:extLst>
          </p:cNvPr>
          <p:cNvSpPr>
            <a:spLocks noGrp="1"/>
          </p:cNvSpPr>
          <p:nvPr>
            <p:ph type="title"/>
          </p:nvPr>
        </p:nvSpPr>
        <p:spPr>
          <a:xfrm>
            <a:off x="3059832" y="2852936"/>
            <a:ext cx="2714640" cy="810327"/>
          </a:xfrm>
        </p:spPr>
        <p:txBody>
          <a:bodyPr>
            <a:noAutofit/>
          </a:bodyPr>
          <a:lstStyle/>
          <a:p>
            <a:r>
              <a:rPr lang="en-GB" sz="7200" dirty="0"/>
              <a:t>Q&amp;A</a:t>
            </a:r>
          </a:p>
        </p:txBody>
      </p:sp>
      <p:sp>
        <p:nvSpPr>
          <p:cNvPr id="3" name="Text Placeholder 2">
            <a:extLst>
              <a:ext uri="{FF2B5EF4-FFF2-40B4-BE49-F238E27FC236}">
                <a16:creationId xmlns:a16="http://schemas.microsoft.com/office/drawing/2014/main" id="{09E61330-22B6-4B7C-B267-DDF6A66B9332}"/>
              </a:ext>
            </a:extLst>
          </p:cNvPr>
          <p:cNvSpPr>
            <a:spLocks noGrp="1"/>
          </p:cNvSpPr>
          <p:nvPr>
            <p:ph type="body" sz="quarter" idx="13"/>
          </p:nvPr>
        </p:nvSpPr>
        <p:spPr>
          <a:xfrm>
            <a:off x="250825" y="1124744"/>
            <a:ext cx="8642350" cy="4815256"/>
          </a:xfrm>
        </p:spPr>
        <p:txBody>
          <a:bodyPr>
            <a:normAutofit/>
          </a:bodyPr>
          <a:lstStyle/>
          <a:p>
            <a:endParaRPr lang="en-GB" sz="2300" dirty="0"/>
          </a:p>
          <a:p>
            <a:endParaRPr lang="en-GB" dirty="0"/>
          </a:p>
        </p:txBody>
      </p:sp>
      <p:sp>
        <p:nvSpPr>
          <p:cNvPr id="5" name="Slide Number Placeholder 4">
            <a:extLst>
              <a:ext uri="{FF2B5EF4-FFF2-40B4-BE49-F238E27FC236}">
                <a16:creationId xmlns:a16="http://schemas.microsoft.com/office/drawing/2014/main" id="{0006A41F-73C8-4421-B8D9-947561088BE1}"/>
              </a:ext>
            </a:extLst>
          </p:cNvPr>
          <p:cNvSpPr>
            <a:spLocks noGrp="1"/>
          </p:cNvSpPr>
          <p:nvPr>
            <p:ph type="sldNum" sz="quarter" idx="15"/>
          </p:nvPr>
        </p:nvSpPr>
        <p:spPr/>
        <p:txBody>
          <a:bodyPr/>
          <a:lstStyle/>
          <a:p>
            <a:fld id="{BC676DD6-27FC-9A4B-8D74-72AD8936F71D}" type="slidenum">
              <a:rPr lang="en-US" smtClean="0"/>
              <a:t>20</a:t>
            </a:fld>
            <a:endParaRPr lang="en-US"/>
          </a:p>
        </p:txBody>
      </p:sp>
    </p:spTree>
    <p:extLst>
      <p:ext uri="{BB962C8B-B14F-4D97-AF65-F5344CB8AC3E}">
        <p14:creationId xmlns:p14="http://schemas.microsoft.com/office/powerpoint/2010/main" val="3898397511"/>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366AC8B1-A4F5-4E69-88ED-DD624D7B47CA}"/>
              </a:ext>
            </a:extLst>
          </p:cNvPr>
          <p:cNvSpPr>
            <a:spLocks noGrp="1"/>
          </p:cNvSpPr>
          <p:nvPr>
            <p:ph type="title"/>
          </p:nvPr>
        </p:nvSpPr>
        <p:spPr>
          <a:xfrm>
            <a:off x="320198" y="297161"/>
            <a:ext cx="6336704" cy="810327"/>
          </a:xfrm>
        </p:spPr>
        <p:txBody>
          <a:bodyPr>
            <a:normAutofit fontScale="90%"/>
          </a:bodyPr>
          <a:lstStyle/>
          <a:p>
            <a:r>
              <a:rPr lang="en-GB" dirty="0"/>
              <a:t>The Natural England Position Statement</a:t>
            </a:r>
            <a:br>
              <a:rPr lang="en-GB" dirty="0"/>
            </a:br>
            <a:endParaRPr lang="en-GB" dirty="0"/>
          </a:p>
        </p:txBody>
      </p:sp>
      <p:sp>
        <p:nvSpPr>
          <p:cNvPr id="55" name="Slide Number Placeholder 4">
            <a:extLst>
              <a:ext uri="{FF2B5EF4-FFF2-40B4-BE49-F238E27FC236}">
                <a16:creationId xmlns:a16="http://schemas.microsoft.com/office/drawing/2014/main" id="{E3B4DF71-4C3C-415A-A096-1CFBFADA8727}"/>
              </a:ext>
            </a:extLst>
          </p:cNvPr>
          <p:cNvSpPr>
            <a:spLocks noGrp="1"/>
          </p:cNvSpPr>
          <p:nvPr>
            <p:ph type="sldNum" sz="quarter" idx="4294967295"/>
          </p:nvPr>
        </p:nvSpPr>
        <p:spPr>
          <a:xfrm>
            <a:off x="0" y="6308725"/>
            <a:ext cx="2133600" cy="365125"/>
          </a:xfrm>
        </p:spPr>
        <p:txBody>
          <a:bodyPr/>
          <a:lstStyle/>
          <a:p>
            <a:fld id="{08CCC5B2-4F68-41DC-B61B-2B5C634654D9}" type="slidenum">
              <a:rPr lang="en-GB" smtClean="0"/>
              <a:t>3</a:t>
            </a:fld>
            <a:endParaRPr lang="en-GB"/>
          </a:p>
        </p:txBody>
      </p:sp>
      <p:sp>
        <p:nvSpPr>
          <p:cNvPr id="9" name="TextBox 8">
            <a:extLst>
              <a:ext uri="{FF2B5EF4-FFF2-40B4-BE49-F238E27FC236}">
                <a16:creationId xmlns:a16="http://schemas.microsoft.com/office/drawing/2014/main" id="{8C3A0FF4-5778-44C5-A418-02E7C9D4122A}"/>
              </a:ext>
            </a:extLst>
          </p:cNvPr>
          <p:cNvSpPr txBox="1"/>
          <p:nvPr/>
        </p:nvSpPr>
        <p:spPr>
          <a:xfrm>
            <a:off x="320198" y="1333129"/>
            <a:ext cx="8345006" cy="3970318"/>
          </a:xfrm>
          <a:prstGeom prst="rect">
            <a:avLst/>
          </a:prstGeom>
          <a:noFill/>
        </p:spPr>
        <p:txBody>
          <a:bodyPr wrap="square" rtlCol="0">
            <a:spAutoFit/>
          </a:bodyPr>
          <a:lstStyle/>
          <a:p>
            <a:pPr marL="285750" indent="-285750">
              <a:buFont typeface="Arial" panose="020B0604020202020204" pitchFamily="34" charset="0"/>
              <a:buChar char="•"/>
            </a:pPr>
            <a:r>
              <a:rPr lang="en-GB" dirty="0"/>
              <a:t>Received September 2021</a:t>
            </a:r>
          </a:p>
          <a:p>
            <a:endParaRPr lang="en-GB" dirty="0"/>
          </a:p>
          <a:p>
            <a:pPr marL="285750" indent="-285750">
              <a:buFont typeface="Arial" panose="020B0604020202020204" pitchFamily="34" charset="0"/>
              <a:buChar char="•"/>
            </a:pPr>
            <a:r>
              <a:rPr lang="en-GB" dirty="0"/>
              <a:t>Relates to all development within the Sussex North Water Supply Zone</a:t>
            </a:r>
          </a:p>
          <a:p>
            <a:endParaRPr lang="en-GB" dirty="0"/>
          </a:p>
          <a:p>
            <a:pPr marL="285750" indent="-285750">
              <a:buFont typeface="Arial" panose="020B0604020202020204" pitchFamily="34" charset="0"/>
              <a:buChar char="•"/>
            </a:pPr>
            <a:r>
              <a:rPr lang="en-GB" dirty="0"/>
              <a:t>Identifies that water abstraction cannot be ruled out as having an adverse effect on the integrity  the Arun Valley SPA, SAC and Ramsar sites </a:t>
            </a:r>
          </a:p>
          <a:p>
            <a:endParaRPr lang="en-GB" dirty="0"/>
          </a:p>
          <a:p>
            <a:pPr marL="285750" indent="-285750">
              <a:buFont typeface="Arial" panose="020B0604020202020204" pitchFamily="34" charset="0"/>
              <a:buChar char="•"/>
            </a:pPr>
            <a:r>
              <a:rPr lang="en-GB" dirty="0"/>
              <a:t>Development must not add to this impact</a:t>
            </a:r>
          </a:p>
          <a:p>
            <a:endParaRPr lang="en-GB" dirty="0"/>
          </a:p>
          <a:p>
            <a:pPr marL="285750" indent="-285750">
              <a:buFont typeface="Arial" panose="020B0604020202020204" pitchFamily="34" charset="0"/>
              <a:buChar char="•"/>
            </a:pPr>
            <a:r>
              <a:rPr lang="en-GB" dirty="0"/>
              <a:t>One way of avoiding impact is for development to be Water Neutral</a:t>
            </a:r>
          </a:p>
          <a:p>
            <a:pPr marL="285750" indent="-285750">
              <a:buFont typeface="Arial" panose="020B0604020202020204" pitchFamily="34" charset="0"/>
              <a:buChar char="•"/>
            </a:pPr>
            <a:endParaRPr lang="en-GB" dirty="0"/>
          </a:p>
          <a:p>
            <a:r>
              <a:rPr lang="en-GB" i="1" dirty="0"/>
              <a:t>As it cannot be concluded that the existing abstraction within Sussex North Water Supply is not having an impact on the Arun Valley site, we advise that developments within this zone must not add to this impact’</a:t>
            </a:r>
            <a:endParaRPr lang="en-GB" dirty="0"/>
          </a:p>
        </p:txBody>
      </p:sp>
    </p:spTree>
    <p:extLst>
      <p:ext uri="{BB962C8B-B14F-4D97-AF65-F5344CB8AC3E}">
        <p14:creationId xmlns:p14="http://schemas.microsoft.com/office/powerpoint/2010/main" val="40349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93B355-EE06-4E35-A4A4-686B9750F3B2}"/>
              </a:ext>
            </a:extLst>
          </p:cNvPr>
          <p:cNvSpPr>
            <a:spLocks noGrp="1"/>
          </p:cNvSpPr>
          <p:nvPr>
            <p:ph type="title"/>
          </p:nvPr>
        </p:nvSpPr>
        <p:spPr>
          <a:xfrm>
            <a:off x="611560" y="-243408"/>
            <a:ext cx="6336704" cy="810327"/>
          </a:xfrm>
        </p:spPr>
        <p:txBody>
          <a:bodyPr>
            <a:normAutofit/>
          </a:bodyPr>
          <a:lstStyle/>
          <a:p>
            <a:r>
              <a:rPr lang="en-GB" sz="2500" dirty="0"/>
              <a:t>The Sussex North Water Supply Zone</a:t>
            </a:r>
          </a:p>
        </p:txBody>
      </p:sp>
      <p:sp>
        <p:nvSpPr>
          <p:cNvPr id="5" name="Slide Number Placeholder 4">
            <a:extLst>
              <a:ext uri="{FF2B5EF4-FFF2-40B4-BE49-F238E27FC236}">
                <a16:creationId xmlns:a16="http://schemas.microsoft.com/office/drawing/2014/main" id="{667BCD28-675C-4CAE-ADF4-F9EA2BF28913}"/>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4</a:t>
            </a:fld>
            <a:endParaRPr lang="en-GB"/>
          </a:p>
        </p:txBody>
      </p:sp>
      <p:pic>
        <p:nvPicPr>
          <p:cNvPr id="7" name="Picture 6" descr="Part of Chichester District (and surrounding area) falls within the Sussex North Water Supply Zone.">
            <a:extLst>
              <a:ext uri="{FF2B5EF4-FFF2-40B4-BE49-F238E27FC236}">
                <a16:creationId xmlns:a16="http://schemas.microsoft.com/office/drawing/2014/main" id="{FB52C135-4789-43E4-A63B-BED7D9D719F6}"/>
              </a:ext>
            </a:extLst>
          </p:cNvPr>
          <p:cNvPicPr/>
          <p:nvPr/>
        </p:nvPicPr>
        <p:blipFill rotWithShape="1">
          <a:blip r:embed="rId3">
            <a:extLst>
              <a:ext uri="{28A0092B-C50C-407E-A947-70E740481C1C}">
                <a14:useLocalDpi xmlns:a14="http://schemas.microsoft.com/office/drawing/2010/main" val="0"/>
              </a:ext>
            </a:extLst>
          </a:blip>
          <a:srcRect b="10.562%"/>
          <a:stretch/>
        </p:blipFill>
        <p:spPr bwMode="auto">
          <a:xfrm>
            <a:off x="395536" y="1124744"/>
            <a:ext cx="7200800" cy="4878677"/>
          </a:xfrm>
          <a:prstGeom prst="rect">
            <a:avLst/>
          </a:prstGeom>
          <a:noFill/>
          <a:ln>
            <a:noFill/>
          </a:ln>
        </p:spPr>
      </p:pic>
    </p:spTree>
    <p:extLst>
      <p:ext uri="{BB962C8B-B14F-4D97-AF65-F5344CB8AC3E}">
        <p14:creationId xmlns:p14="http://schemas.microsoft.com/office/powerpoint/2010/main" val="254157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320703" y="1019847"/>
            <a:ext cx="7277383" cy="3923870"/>
          </a:xfrm>
        </p:spPr>
        <p:txBody>
          <a:bodyPr/>
          <a:lstStyle/>
          <a:p>
            <a:r>
              <a:rPr lang="en-GB" dirty="0"/>
              <a:t>All of Sussex North Water Supply comes from the abstraction point at </a:t>
            </a:r>
            <a:r>
              <a:rPr lang="en-GB" dirty="0" err="1"/>
              <a:t>Hardham</a:t>
            </a:r>
            <a:r>
              <a:rPr lang="en-GB" dirty="0"/>
              <a:t>, just south of Pulborough</a:t>
            </a:r>
          </a:p>
          <a:p>
            <a:endParaRPr lang="en-GB" dirty="0"/>
          </a:p>
        </p:txBody>
      </p:sp>
      <p:sp>
        <p:nvSpPr>
          <p:cNvPr id="15" name="Title 1">
            <a:extLst>
              <a:ext uri="{FF2B5EF4-FFF2-40B4-BE49-F238E27FC236}">
                <a16:creationId xmlns:a16="http://schemas.microsoft.com/office/drawing/2014/main" id="{4320FEE2-4E64-4C09-99D3-D82C8C41329C}"/>
              </a:ext>
            </a:extLst>
          </p:cNvPr>
          <p:cNvSpPr>
            <a:spLocks noGrp="1"/>
          </p:cNvSpPr>
          <p:nvPr>
            <p:ph type="title"/>
          </p:nvPr>
        </p:nvSpPr>
        <p:spPr>
          <a:xfrm>
            <a:off x="539552" y="42846"/>
            <a:ext cx="6336704" cy="810327"/>
          </a:xfrm>
        </p:spPr>
        <p:txBody>
          <a:bodyPr>
            <a:normAutofit fontScale="90%"/>
          </a:bodyPr>
          <a:lstStyle/>
          <a:p>
            <a:r>
              <a:rPr lang="en-GB" dirty="0"/>
              <a:t>The Arun Valley SPA, SAC and Ramsar sites</a:t>
            </a:r>
          </a:p>
        </p:txBody>
      </p:sp>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5</a:t>
            </a:fld>
            <a:endParaRPr lang="en-GB" dirty="0"/>
          </a:p>
        </p:txBody>
      </p:sp>
      <p:grpSp>
        <p:nvGrpSpPr>
          <p:cNvPr id="9" name="Group 8">
            <a:extLst>
              <a:ext uri="{FF2B5EF4-FFF2-40B4-BE49-F238E27FC236}">
                <a16:creationId xmlns:a16="http://schemas.microsoft.com/office/drawing/2014/main" id="{9F2ACE11-C57E-4E78-B356-0B711196B3B7}"/>
              </a:ext>
            </a:extLst>
          </p:cNvPr>
          <p:cNvGrpSpPr/>
          <p:nvPr/>
        </p:nvGrpSpPr>
        <p:grpSpPr>
          <a:xfrm>
            <a:off x="466470" y="1737163"/>
            <a:ext cx="6985850" cy="4356133"/>
            <a:chOff x="467544" y="476672"/>
            <a:chExt cx="8496944" cy="5472608"/>
          </a:xfrm>
        </p:grpSpPr>
        <p:pic>
          <p:nvPicPr>
            <p:cNvPr id="3" name="Picture 2">
              <a:extLst>
                <a:ext uri="{FF2B5EF4-FFF2-40B4-BE49-F238E27FC236}">
                  <a16:creationId xmlns:a16="http://schemas.microsoft.com/office/drawing/2014/main" id="{2D361F7C-CB7E-4AB9-8B06-7902E379C06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7544" y="476672"/>
              <a:ext cx="8496944" cy="5472608"/>
            </a:xfrm>
            <a:prstGeom prst="rect">
              <a:avLst/>
            </a:prstGeom>
            <a:noFill/>
            <a:ln>
              <a:noFill/>
            </a:ln>
          </p:spPr>
        </p:pic>
        <p:sp>
          <p:nvSpPr>
            <p:cNvPr id="2" name="Oval 1">
              <a:extLst>
                <a:ext uri="{FF2B5EF4-FFF2-40B4-BE49-F238E27FC236}">
                  <a16:creationId xmlns:a16="http://schemas.microsoft.com/office/drawing/2014/main" id="{62B1A8E5-A116-41AC-A84E-983F16DA4D3C}"/>
                </a:ext>
              </a:extLst>
            </p:cNvPr>
            <p:cNvSpPr/>
            <p:nvPr/>
          </p:nvSpPr>
          <p:spPr>
            <a:xfrm>
              <a:off x="2195736" y="1052736"/>
              <a:ext cx="1152128" cy="936104"/>
            </a:xfrm>
            <a:prstGeom prst="ellipse">
              <a:avLst/>
            </a:prstGeom>
            <a:noFill/>
            <a:ln>
              <a:solidFill>
                <a:srgbClr val="FF00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EEB37B5D-FE06-49E2-9399-1560BC45A2EA}"/>
                </a:ext>
              </a:extLst>
            </p:cNvPr>
            <p:cNvSpPr/>
            <p:nvPr/>
          </p:nvSpPr>
          <p:spPr>
            <a:xfrm>
              <a:off x="3991897" y="1002890"/>
              <a:ext cx="1936955" cy="2880852"/>
            </a:xfrm>
            <a:custGeom>
              <a:avLst/>
              <a:gdLst>
                <a:gd name="connsiteX0" fmla="*/ 914400 w 1936955"/>
                <a:gd name="connsiteY0" fmla="*/ 147484 h 2880852"/>
                <a:gd name="connsiteX1" fmla="*/ 1091380 w 1936955"/>
                <a:gd name="connsiteY1" fmla="*/ 216310 h 2880852"/>
                <a:gd name="connsiteX2" fmla="*/ 1140542 w 1936955"/>
                <a:gd name="connsiteY2" fmla="*/ 108155 h 2880852"/>
                <a:gd name="connsiteX3" fmla="*/ 1297858 w 1936955"/>
                <a:gd name="connsiteY3" fmla="*/ 9833 h 2880852"/>
                <a:gd name="connsiteX4" fmla="*/ 1455174 w 1936955"/>
                <a:gd name="connsiteY4" fmla="*/ 0 h 2880852"/>
                <a:gd name="connsiteX5" fmla="*/ 1592826 w 1936955"/>
                <a:gd name="connsiteY5" fmla="*/ 167149 h 2880852"/>
                <a:gd name="connsiteX6" fmla="*/ 1691148 w 1936955"/>
                <a:gd name="connsiteY6" fmla="*/ 157316 h 2880852"/>
                <a:gd name="connsiteX7" fmla="*/ 1828800 w 1936955"/>
                <a:gd name="connsiteY7" fmla="*/ 245807 h 2880852"/>
                <a:gd name="connsiteX8" fmla="*/ 1848464 w 1936955"/>
                <a:gd name="connsiteY8" fmla="*/ 471949 h 2880852"/>
                <a:gd name="connsiteX9" fmla="*/ 1838632 w 1936955"/>
                <a:gd name="connsiteY9" fmla="*/ 688258 h 2880852"/>
                <a:gd name="connsiteX10" fmla="*/ 1936955 w 1936955"/>
                <a:gd name="connsiteY10" fmla="*/ 1012723 h 2880852"/>
                <a:gd name="connsiteX11" fmla="*/ 1759974 w 1936955"/>
                <a:gd name="connsiteY11" fmla="*/ 1160207 h 2880852"/>
                <a:gd name="connsiteX12" fmla="*/ 1612490 w 1936955"/>
                <a:gd name="connsiteY12" fmla="*/ 1160207 h 2880852"/>
                <a:gd name="connsiteX13" fmla="*/ 1386348 w 1936955"/>
                <a:gd name="connsiteY13" fmla="*/ 1229033 h 2880852"/>
                <a:gd name="connsiteX14" fmla="*/ 1219200 w 1936955"/>
                <a:gd name="connsiteY14" fmla="*/ 1258529 h 2880852"/>
                <a:gd name="connsiteX15" fmla="*/ 1101213 w 1936955"/>
                <a:gd name="connsiteY15" fmla="*/ 1179871 h 2880852"/>
                <a:gd name="connsiteX16" fmla="*/ 953729 w 1936955"/>
                <a:gd name="connsiteY16" fmla="*/ 1209368 h 2880852"/>
                <a:gd name="connsiteX17" fmla="*/ 943897 w 1936955"/>
                <a:gd name="connsiteY17" fmla="*/ 1356852 h 2880852"/>
                <a:gd name="connsiteX18" fmla="*/ 1002890 w 1936955"/>
                <a:gd name="connsiteY18" fmla="*/ 1425678 h 2880852"/>
                <a:gd name="connsiteX19" fmla="*/ 1091380 w 1936955"/>
                <a:gd name="connsiteY19" fmla="*/ 1494504 h 2880852"/>
                <a:gd name="connsiteX20" fmla="*/ 1111045 w 1936955"/>
                <a:gd name="connsiteY20" fmla="*/ 1651820 h 2880852"/>
                <a:gd name="connsiteX21" fmla="*/ 1199535 w 1936955"/>
                <a:gd name="connsiteY21" fmla="*/ 1730478 h 2880852"/>
                <a:gd name="connsiteX22" fmla="*/ 1327355 w 1936955"/>
                <a:gd name="connsiteY22" fmla="*/ 1789471 h 2880852"/>
                <a:gd name="connsiteX23" fmla="*/ 1179871 w 1936955"/>
                <a:gd name="connsiteY23" fmla="*/ 2005781 h 2880852"/>
                <a:gd name="connsiteX24" fmla="*/ 1179871 w 1936955"/>
                <a:gd name="connsiteY24" fmla="*/ 2261420 h 2880852"/>
                <a:gd name="connsiteX25" fmla="*/ 983226 w 1936955"/>
                <a:gd name="connsiteY25" fmla="*/ 2349910 h 2880852"/>
                <a:gd name="connsiteX26" fmla="*/ 875071 w 1936955"/>
                <a:gd name="connsiteY26" fmla="*/ 2064775 h 2880852"/>
                <a:gd name="connsiteX27" fmla="*/ 875071 w 1936955"/>
                <a:gd name="connsiteY27" fmla="*/ 2064775 h 2880852"/>
                <a:gd name="connsiteX28" fmla="*/ 855406 w 1936955"/>
                <a:gd name="connsiteY28" fmla="*/ 2271252 h 2880852"/>
                <a:gd name="connsiteX29" fmla="*/ 796413 w 1936955"/>
                <a:gd name="connsiteY29" fmla="*/ 2448233 h 2880852"/>
                <a:gd name="connsiteX30" fmla="*/ 648929 w 1936955"/>
                <a:gd name="connsiteY30" fmla="*/ 2507226 h 2880852"/>
                <a:gd name="connsiteX31" fmla="*/ 393290 w 1936955"/>
                <a:gd name="connsiteY31" fmla="*/ 2576052 h 2880852"/>
                <a:gd name="connsiteX32" fmla="*/ 255638 w 1936955"/>
                <a:gd name="connsiteY32" fmla="*/ 2595716 h 2880852"/>
                <a:gd name="connsiteX33" fmla="*/ 186813 w 1936955"/>
                <a:gd name="connsiteY33" fmla="*/ 2595716 h 2880852"/>
                <a:gd name="connsiteX34" fmla="*/ 157316 w 1936955"/>
                <a:gd name="connsiteY34" fmla="*/ 2831691 h 2880852"/>
                <a:gd name="connsiteX35" fmla="*/ 98322 w 1936955"/>
                <a:gd name="connsiteY35" fmla="*/ 2821858 h 2880852"/>
                <a:gd name="connsiteX36" fmla="*/ 176980 w 1936955"/>
                <a:gd name="connsiteY36" fmla="*/ 2871020 h 2880852"/>
                <a:gd name="connsiteX37" fmla="*/ 108155 w 1936955"/>
                <a:gd name="connsiteY37" fmla="*/ 2880852 h 2880852"/>
                <a:gd name="connsiteX38" fmla="*/ 49161 w 1936955"/>
                <a:gd name="connsiteY38" fmla="*/ 2792362 h 2880852"/>
                <a:gd name="connsiteX39" fmla="*/ 58993 w 1936955"/>
                <a:gd name="connsiteY39" fmla="*/ 2615381 h 2880852"/>
                <a:gd name="connsiteX40" fmla="*/ 29497 w 1936955"/>
                <a:gd name="connsiteY40" fmla="*/ 2438400 h 2880852"/>
                <a:gd name="connsiteX41" fmla="*/ 98322 w 1936955"/>
                <a:gd name="connsiteY41" fmla="*/ 2359742 h 2880852"/>
                <a:gd name="connsiteX42" fmla="*/ 176980 w 1936955"/>
                <a:gd name="connsiteY42" fmla="*/ 2261420 h 2880852"/>
                <a:gd name="connsiteX43" fmla="*/ 216309 w 1936955"/>
                <a:gd name="connsiteY43" fmla="*/ 2182762 h 2880852"/>
                <a:gd name="connsiteX44" fmla="*/ 206477 w 1936955"/>
                <a:gd name="connsiteY44" fmla="*/ 2054942 h 2880852"/>
                <a:gd name="connsiteX45" fmla="*/ 137651 w 1936955"/>
                <a:gd name="connsiteY45" fmla="*/ 1877962 h 2880852"/>
                <a:gd name="connsiteX46" fmla="*/ 88490 w 1936955"/>
                <a:gd name="connsiteY46" fmla="*/ 1759975 h 2880852"/>
                <a:gd name="connsiteX47" fmla="*/ 58993 w 1936955"/>
                <a:gd name="connsiteY47" fmla="*/ 1681316 h 2880852"/>
                <a:gd name="connsiteX48" fmla="*/ 0 w 1936955"/>
                <a:gd name="connsiteY48" fmla="*/ 1504336 h 2880852"/>
                <a:gd name="connsiteX49" fmla="*/ 68826 w 1936955"/>
                <a:gd name="connsiteY49" fmla="*/ 1445342 h 2880852"/>
                <a:gd name="connsiteX50" fmla="*/ 167148 w 1936955"/>
                <a:gd name="connsiteY50" fmla="*/ 1376516 h 2880852"/>
                <a:gd name="connsiteX51" fmla="*/ 235974 w 1936955"/>
                <a:gd name="connsiteY51" fmla="*/ 1327355 h 2880852"/>
                <a:gd name="connsiteX52" fmla="*/ 334297 w 1936955"/>
                <a:gd name="connsiteY52" fmla="*/ 1356852 h 2880852"/>
                <a:gd name="connsiteX53" fmla="*/ 481780 w 1936955"/>
                <a:gd name="connsiteY53" fmla="*/ 1425678 h 2880852"/>
                <a:gd name="connsiteX54" fmla="*/ 609600 w 1936955"/>
                <a:gd name="connsiteY54" fmla="*/ 1406013 h 2880852"/>
                <a:gd name="connsiteX55" fmla="*/ 737419 w 1936955"/>
                <a:gd name="connsiteY55" fmla="*/ 1160207 h 2880852"/>
                <a:gd name="connsiteX56" fmla="*/ 855406 w 1936955"/>
                <a:gd name="connsiteY56" fmla="*/ 963562 h 2880852"/>
                <a:gd name="connsiteX57" fmla="*/ 894735 w 1936955"/>
                <a:gd name="connsiteY57" fmla="*/ 845575 h 2880852"/>
                <a:gd name="connsiteX58" fmla="*/ 865238 w 1936955"/>
                <a:gd name="connsiteY58" fmla="*/ 668594 h 2880852"/>
                <a:gd name="connsiteX59" fmla="*/ 865238 w 1936955"/>
                <a:gd name="connsiteY59" fmla="*/ 589936 h 2880852"/>
                <a:gd name="connsiteX60" fmla="*/ 865238 w 1936955"/>
                <a:gd name="connsiteY60" fmla="*/ 589936 h 2880852"/>
                <a:gd name="connsiteX61" fmla="*/ 894735 w 1936955"/>
                <a:gd name="connsiteY61" fmla="*/ 422787 h 2880852"/>
                <a:gd name="connsiteX62" fmla="*/ 914400 w 1936955"/>
                <a:gd name="connsiteY62" fmla="*/ 147484 h 288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36955" h="2880852">
                  <a:moveTo>
                    <a:pt x="914400" y="147484"/>
                  </a:moveTo>
                  <a:lnTo>
                    <a:pt x="1091380" y="216310"/>
                  </a:lnTo>
                  <a:lnTo>
                    <a:pt x="1140542" y="108155"/>
                  </a:lnTo>
                  <a:lnTo>
                    <a:pt x="1297858" y="9833"/>
                  </a:lnTo>
                  <a:lnTo>
                    <a:pt x="1455174" y="0"/>
                  </a:lnTo>
                  <a:lnTo>
                    <a:pt x="1592826" y="167149"/>
                  </a:lnTo>
                  <a:lnTo>
                    <a:pt x="1691148" y="157316"/>
                  </a:lnTo>
                  <a:lnTo>
                    <a:pt x="1828800" y="245807"/>
                  </a:lnTo>
                  <a:lnTo>
                    <a:pt x="1848464" y="471949"/>
                  </a:lnTo>
                  <a:lnTo>
                    <a:pt x="1838632" y="688258"/>
                  </a:lnTo>
                  <a:lnTo>
                    <a:pt x="1936955" y="1012723"/>
                  </a:lnTo>
                  <a:lnTo>
                    <a:pt x="1759974" y="1160207"/>
                  </a:lnTo>
                  <a:lnTo>
                    <a:pt x="1612490" y="1160207"/>
                  </a:lnTo>
                  <a:lnTo>
                    <a:pt x="1386348" y="1229033"/>
                  </a:lnTo>
                  <a:lnTo>
                    <a:pt x="1219200" y="1258529"/>
                  </a:lnTo>
                  <a:lnTo>
                    <a:pt x="1101213" y="1179871"/>
                  </a:lnTo>
                  <a:lnTo>
                    <a:pt x="953729" y="1209368"/>
                  </a:lnTo>
                  <a:lnTo>
                    <a:pt x="943897" y="1356852"/>
                  </a:lnTo>
                  <a:lnTo>
                    <a:pt x="1002890" y="1425678"/>
                  </a:lnTo>
                  <a:lnTo>
                    <a:pt x="1091380" y="1494504"/>
                  </a:lnTo>
                  <a:lnTo>
                    <a:pt x="1111045" y="1651820"/>
                  </a:lnTo>
                  <a:lnTo>
                    <a:pt x="1199535" y="1730478"/>
                  </a:lnTo>
                  <a:lnTo>
                    <a:pt x="1327355" y="1789471"/>
                  </a:lnTo>
                  <a:lnTo>
                    <a:pt x="1179871" y="2005781"/>
                  </a:lnTo>
                  <a:lnTo>
                    <a:pt x="1179871" y="2261420"/>
                  </a:lnTo>
                  <a:lnTo>
                    <a:pt x="983226" y="2349910"/>
                  </a:lnTo>
                  <a:lnTo>
                    <a:pt x="875071" y="2064775"/>
                  </a:lnTo>
                  <a:lnTo>
                    <a:pt x="875071" y="2064775"/>
                  </a:lnTo>
                  <a:lnTo>
                    <a:pt x="855406" y="2271252"/>
                  </a:lnTo>
                  <a:lnTo>
                    <a:pt x="796413" y="2448233"/>
                  </a:lnTo>
                  <a:lnTo>
                    <a:pt x="648929" y="2507226"/>
                  </a:lnTo>
                  <a:lnTo>
                    <a:pt x="393290" y="2576052"/>
                  </a:lnTo>
                  <a:lnTo>
                    <a:pt x="255638" y="2595716"/>
                  </a:lnTo>
                  <a:lnTo>
                    <a:pt x="186813" y="2595716"/>
                  </a:lnTo>
                  <a:lnTo>
                    <a:pt x="157316" y="2831691"/>
                  </a:lnTo>
                  <a:lnTo>
                    <a:pt x="98322" y="2821858"/>
                  </a:lnTo>
                  <a:lnTo>
                    <a:pt x="176980" y="2871020"/>
                  </a:lnTo>
                  <a:lnTo>
                    <a:pt x="108155" y="2880852"/>
                  </a:lnTo>
                  <a:lnTo>
                    <a:pt x="49161" y="2792362"/>
                  </a:lnTo>
                  <a:lnTo>
                    <a:pt x="58993" y="2615381"/>
                  </a:lnTo>
                  <a:lnTo>
                    <a:pt x="29497" y="2438400"/>
                  </a:lnTo>
                  <a:lnTo>
                    <a:pt x="98322" y="2359742"/>
                  </a:lnTo>
                  <a:lnTo>
                    <a:pt x="176980" y="2261420"/>
                  </a:lnTo>
                  <a:lnTo>
                    <a:pt x="216309" y="2182762"/>
                  </a:lnTo>
                  <a:lnTo>
                    <a:pt x="206477" y="2054942"/>
                  </a:lnTo>
                  <a:lnTo>
                    <a:pt x="137651" y="1877962"/>
                  </a:lnTo>
                  <a:lnTo>
                    <a:pt x="88490" y="1759975"/>
                  </a:lnTo>
                  <a:lnTo>
                    <a:pt x="58993" y="1681316"/>
                  </a:lnTo>
                  <a:lnTo>
                    <a:pt x="0" y="1504336"/>
                  </a:lnTo>
                  <a:lnTo>
                    <a:pt x="68826" y="1445342"/>
                  </a:lnTo>
                  <a:lnTo>
                    <a:pt x="167148" y="1376516"/>
                  </a:lnTo>
                  <a:lnTo>
                    <a:pt x="235974" y="1327355"/>
                  </a:lnTo>
                  <a:lnTo>
                    <a:pt x="334297" y="1356852"/>
                  </a:lnTo>
                  <a:lnTo>
                    <a:pt x="481780" y="1425678"/>
                  </a:lnTo>
                  <a:lnTo>
                    <a:pt x="609600" y="1406013"/>
                  </a:lnTo>
                  <a:lnTo>
                    <a:pt x="737419" y="1160207"/>
                  </a:lnTo>
                  <a:lnTo>
                    <a:pt x="855406" y="963562"/>
                  </a:lnTo>
                  <a:lnTo>
                    <a:pt x="894735" y="845575"/>
                  </a:lnTo>
                  <a:cubicBezTo>
                    <a:pt x="863310" y="688450"/>
                    <a:pt x="865238" y="748226"/>
                    <a:pt x="865238" y="668594"/>
                  </a:cubicBezTo>
                  <a:lnTo>
                    <a:pt x="865238" y="589936"/>
                  </a:lnTo>
                  <a:lnTo>
                    <a:pt x="865238" y="589936"/>
                  </a:lnTo>
                  <a:lnTo>
                    <a:pt x="894735" y="422787"/>
                  </a:lnTo>
                  <a:lnTo>
                    <a:pt x="914400" y="147484"/>
                  </a:lnTo>
                  <a:close/>
                </a:path>
              </a:pathLst>
            </a:custGeom>
            <a:solidFill>
              <a:srgbClr val="0066FF">
                <a:alpha val="23.921%"/>
              </a:srgbClr>
            </a:solidFill>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48ACCA6-575A-4D47-873C-646B0600B23C}"/>
                </a:ext>
              </a:extLst>
            </p:cNvPr>
            <p:cNvSpPr/>
            <p:nvPr/>
          </p:nvSpPr>
          <p:spPr>
            <a:xfrm>
              <a:off x="1022555" y="3333135"/>
              <a:ext cx="1307690" cy="1671484"/>
            </a:xfrm>
            <a:custGeom>
              <a:avLst/>
              <a:gdLst>
                <a:gd name="connsiteX0" fmla="*/ 501445 w 1307690"/>
                <a:gd name="connsiteY0" fmla="*/ 147484 h 1671484"/>
                <a:gd name="connsiteX1" fmla="*/ 599768 w 1307690"/>
                <a:gd name="connsiteY1" fmla="*/ 127820 h 1671484"/>
                <a:gd name="connsiteX2" fmla="*/ 737419 w 1307690"/>
                <a:gd name="connsiteY2" fmla="*/ 206478 h 1671484"/>
                <a:gd name="connsiteX3" fmla="*/ 796413 w 1307690"/>
                <a:gd name="connsiteY3" fmla="*/ 255639 h 1671484"/>
                <a:gd name="connsiteX4" fmla="*/ 875071 w 1307690"/>
                <a:gd name="connsiteY4" fmla="*/ 206478 h 1671484"/>
                <a:gd name="connsiteX5" fmla="*/ 983226 w 1307690"/>
                <a:gd name="connsiteY5" fmla="*/ 49162 h 1671484"/>
                <a:gd name="connsiteX6" fmla="*/ 1042219 w 1307690"/>
                <a:gd name="connsiteY6" fmla="*/ 9833 h 1671484"/>
                <a:gd name="connsiteX7" fmla="*/ 1150374 w 1307690"/>
                <a:gd name="connsiteY7" fmla="*/ 19665 h 1671484"/>
                <a:gd name="connsiteX8" fmla="*/ 1278193 w 1307690"/>
                <a:gd name="connsiteY8" fmla="*/ 0 h 1671484"/>
                <a:gd name="connsiteX9" fmla="*/ 1278193 w 1307690"/>
                <a:gd name="connsiteY9" fmla="*/ 206478 h 1671484"/>
                <a:gd name="connsiteX10" fmla="*/ 1307690 w 1307690"/>
                <a:gd name="connsiteY10" fmla="*/ 285136 h 1671484"/>
                <a:gd name="connsiteX11" fmla="*/ 1297858 w 1307690"/>
                <a:gd name="connsiteY11" fmla="*/ 383459 h 1671484"/>
                <a:gd name="connsiteX12" fmla="*/ 1209368 w 1307690"/>
                <a:gd name="connsiteY12" fmla="*/ 422788 h 1671484"/>
                <a:gd name="connsiteX13" fmla="*/ 1002890 w 1307690"/>
                <a:gd name="connsiteY13" fmla="*/ 540775 h 1671484"/>
                <a:gd name="connsiteX14" fmla="*/ 806245 w 1307690"/>
                <a:gd name="connsiteY14" fmla="*/ 648930 h 1671484"/>
                <a:gd name="connsiteX15" fmla="*/ 648929 w 1307690"/>
                <a:gd name="connsiteY15" fmla="*/ 727588 h 1671484"/>
                <a:gd name="connsiteX16" fmla="*/ 363793 w 1307690"/>
                <a:gd name="connsiteY16" fmla="*/ 884904 h 1671484"/>
                <a:gd name="connsiteX17" fmla="*/ 196645 w 1307690"/>
                <a:gd name="connsiteY17" fmla="*/ 934065 h 1671484"/>
                <a:gd name="connsiteX18" fmla="*/ 196645 w 1307690"/>
                <a:gd name="connsiteY18" fmla="*/ 1140542 h 1671484"/>
                <a:gd name="connsiteX19" fmla="*/ 196645 w 1307690"/>
                <a:gd name="connsiteY19" fmla="*/ 1386349 h 1671484"/>
                <a:gd name="connsiteX20" fmla="*/ 117987 w 1307690"/>
                <a:gd name="connsiteY20" fmla="*/ 1543665 h 1671484"/>
                <a:gd name="connsiteX21" fmla="*/ 186813 w 1307690"/>
                <a:gd name="connsiteY21" fmla="*/ 1671484 h 1671484"/>
                <a:gd name="connsiteX22" fmla="*/ 0 w 1307690"/>
                <a:gd name="connsiteY22" fmla="*/ 1474839 h 1671484"/>
                <a:gd name="connsiteX23" fmla="*/ 39329 w 1307690"/>
                <a:gd name="connsiteY23" fmla="*/ 1130710 h 1671484"/>
                <a:gd name="connsiteX24" fmla="*/ 147484 w 1307690"/>
                <a:gd name="connsiteY24" fmla="*/ 993059 h 1671484"/>
                <a:gd name="connsiteX25" fmla="*/ 383458 w 1307690"/>
                <a:gd name="connsiteY25" fmla="*/ 796413 h 1671484"/>
                <a:gd name="connsiteX26" fmla="*/ 167148 w 1307690"/>
                <a:gd name="connsiteY26" fmla="*/ 717755 h 1671484"/>
                <a:gd name="connsiteX27" fmla="*/ 501445 w 1307690"/>
                <a:gd name="connsiteY27" fmla="*/ 147484 h 167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7690" h="1671484">
                  <a:moveTo>
                    <a:pt x="501445" y="147484"/>
                  </a:moveTo>
                  <a:lnTo>
                    <a:pt x="599768" y="127820"/>
                  </a:lnTo>
                  <a:lnTo>
                    <a:pt x="737419" y="206478"/>
                  </a:lnTo>
                  <a:lnTo>
                    <a:pt x="796413" y="255639"/>
                  </a:lnTo>
                  <a:lnTo>
                    <a:pt x="875071" y="206478"/>
                  </a:lnTo>
                  <a:lnTo>
                    <a:pt x="983226" y="49162"/>
                  </a:lnTo>
                  <a:lnTo>
                    <a:pt x="1042219" y="9833"/>
                  </a:lnTo>
                  <a:lnTo>
                    <a:pt x="1150374" y="19665"/>
                  </a:lnTo>
                  <a:lnTo>
                    <a:pt x="1278193" y="0"/>
                  </a:lnTo>
                  <a:lnTo>
                    <a:pt x="1278193" y="206478"/>
                  </a:lnTo>
                  <a:lnTo>
                    <a:pt x="1307690" y="285136"/>
                  </a:lnTo>
                  <a:lnTo>
                    <a:pt x="1297858" y="383459"/>
                  </a:lnTo>
                  <a:cubicBezTo>
                    <a:pt x="1216269" y="424254"/>
                    <a:pt x="1248514" y="422788"/>
                    <a:pt x="1209368" y="422788"/>
                  </a:cubicBezTo>
                  <a:lnTo>
                    <a:pt x="1002890" y="540775"/>
                  </a:lnTo>
                  <a:lnTo>
                    <a:pt x="806245" y="648930"/>
                  </a:lnTo>
                  <a:lnTo>
                    <a:pt x="648929" y="727588"/>
                  </a:lnTo>
                  <a:lnTo>
                    <a:pt x="363793" y="884904"/>
                  </a:lnTo>
                  <a:lnTo>
                    <a:pt x="196645" y="934065"/>
                  </a:lnTo>
                  <a:lnTo>
                    <a:pt x="196645" y="1140542"/>
                  </a:lnTo>
                  <a:lnTo>
                    <a:pt x="196645" y="1386349"/>
                  </a:lnTo>
                  <a:lnTo>
                    <a:pt x="117987" y="1543665"/>
                  </a:lnTo>
                  <a:lnTo>
                    <a:pt x="186813" y="1671484"/>
                  </a:lnTo>
                  <a:lnTo>
                    <a:pt x="0" y="1474839"/>
                  </a:lnTo>
                  <a:lnTo>
                    <a:pt x="39329" y="1130710"/>
                  </a:lnTo>
                  <a:lnTo>
                    <a:pt x="147484" y="993059"/>
                  </a:lnTo>
                  <a:lnTo>
                    <a:pt x="383458" y="796413"/>
                  </a:lnTo>
                  <a:lnTo>
                    <a:pt x="167148" y="717755"/>
                  </a:lnTo>
                  <a:lnTo>
                    <a:pt x="501445" y="147484"/>
                  </a:lnTo>
                  <a:close/>
                </a:path>
              </a:pathLst>
            </a:custGeom>
            <a:solidFill>
              <a:srgbClr val="0066FF">
                <a:alpha val="25.881%"/>
              </a:srgbClr>
            </a:solidFill>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554C5CD0-CE61-4802-9672-0C050182CB12}"/>
                </a:ext>
              </a:extLst>
            </p:cNvPr>
            <p:cNvSpPr/>
            <p:nvPr/>
          </p:nvSpPr>
          <p:spPr>
            <a:xfrm>
              <a:off x="1199535" y="4326194"/>
              <a:ext cx="2989007" cy="1612490"/>
            </a:xfrm>
            <a:custGeom>
              <a:avLst/>
              <a:gdLst>
                <a:gd name="connsiteX0" fmla="*/ 49162 w 2989007"/>
                <a:gd name="connsiteY0" fmla="*/ 0 h 1612490"/>
                <a:gd name="connsiteX1" fmla="*/ 471949 w 2989007"/>
                <a:gd name="connsiteY1" fmla="*/ 226141 h 1612490"/>
                <a:gd name="connsiteX2" fmla="*/ 2202426 w 2989007"/>
                <a:gd name="connsiteY2" fmla="*/ 835741 h 1612490"/>
                <a:gd name="connsiteX3" fmla="*/ 2802194 w 2989007"/>
                <a:gd name="connsiteY3" fmla="*/ 707922 h 1612490"/>
                <a:gd name="connsiteX4" fmla="*/ 2812026 w 2989007"/>
                <a:gd name="connsiteY4" fmla="*/ 776748 h 1612490"/>
                <a:gd name="connsiteX5" fmla="*/ 2989007 w 2989007"/>
                <a:gd name="connsiteY5" fmla="*/ 1160206 h 1612490"/>
                <a:gd name="connsiteX6" fmla="*/ 2910349 w 2989007"/>
                <a:gd name="connsiteY6" fmla="*/ 1484671 h 1612490"/>
                <a:gd name="connsiteX7" fmla="*/ 2920181 w 2989007"/>
                <a:gd name="connsiteY7" fmla="*/ 1602658 h 1612490"/>
                <a:gd name="connsiteX8" fmla="*/ 934065 w 2989007"/>
                <a:gd name="connsiteY8" fmla="*/ 1612490 h 1612490"/>
                <a:gd name="connsiteX9" fmla="*/ 275304 w 2989007"/>
                <a:gd name="connsiteY9" fmla="*/ 1238864 h 1612490"/>
                <a:gd name="connsiteX10" fmla="*/ 245807 w 2989007"/>
                <a:gd name="connsiteY10" fmla="*/ 1032387 h 1612490"/>
                <a:gd name="connsiteX11" fmla="*/ 0 w 2989007"/>
                <a:gd name="connsiteY11" fmla="*/ 589935 h 1612490"/>
                <a:gd name="connsiteX12" fmla="*/ 68826 w 2989007"/>
                <a:gd name="connsiteY12" fmla="*/ 324464 h 1612490"/>
                <a:gd name="connsiteX13" fmla="*/ 49162 w 2989007"/>
                <a:gd name="connsiteY13" fmla="*/ 0 h 16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9007" h="1612490">
                  <a:moveTo>
                    <a:pt x="49162" y="0"/>
                  </a:moveTo>
                  <a:lnTo>
                    <a:pt x="471949" y="226141"/>
                  </a:lnTo>
                  <a:lnTo>
                    <a:pt x="2202426" y="835741"/>
                  </a:lnTo>
                  <a:lnTo>
                    <a:pt x="2802194" y="707922"/>
                  </a:lnTo>
                  <a:lnTo>
                    <a:pt x="2812026" y="776748"/>
                  </a:lnTo>
                  <a:lnTo>
                    <a:pt x="2989007" y="1160206"/>
                  </a:lnTo>
                  <a:lnTo>
                    <a:pt x="2910349" y="1484671"/>
                  </a:lnTo>
                  <a:lnTo>
                    <a:pt x="2920181" y="1602658"/>
                  </a:lnTo>
                  <a:lnTo>
                    <a:pt x="934065" y="1612490"/>
                  </a:lnTo>
                  <a:lnTo>
                    <a:pt x="275304" y="1238864"/>
                  </a:lnTo>
                  <a:lnTo>
                    <a:pt x="245807" y="1032387"/>
                  </a:lnTo>
                  <a:lnTo>
                    <a:pt x="0" y="589935"/>
                  </a:lnTo>
                  <a:lnTo>
                    <a:pt x="68826" y="324464"/>
                  </a:lnTo>
                  <a:lnTo>
                    <a:pt x="49162" y="0"/>
                  </a:lnTo>
                  <a:close/>
                </a:path>
              </a:pathLst>
            </a:custGeom>
            <a:solidFill>
              <a:srgbClr val="0066FF">
                <a:alpha val="36.863%"/>
              </a:srgbClr>
            </a:solidFill>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Arrow Connector 11">
            <a:extLst>
              <a:ext uri="{FF2B5EF4-FFF2-40B4-BE49-F238E27FC236}">
                <a16:creationId xmlns:a16="http://schemas.microsoft.com/office/drawing/2014/main" id="{6B125126-093B-4FB8-93C6-D684ED89D0C9}"/>
              </a:ext>
            </a:extLst>
          </p:cNvPr>
          <p:cNvCxnSpPr>
            <a:cxnSpLocks/>
            <a:endCxn id="2" idx="1"/>
          </p:cNvCxnSpPr>
          <p:nvPr/>
        </p:nvCxnSpPr>
        <p:spPr>
          <a:xfrm>
            <a:off x="1068284" y="1516643"/>
            <a:ext cx="957756" cy="7881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76E9D0E-836E-48B6-945C-5C8252B4499D}"/>
              </a:ext>
            </a:extLst>
          </p:cNvPr>
          <p:cNvSpPr txBox="1"/>
          <p:nvPr/>
        </p:nvSpPr>
        <p:spPr>
          <a:xfrm>
            <a:off x="1918818" y="4449151"/>
            <a:ext cx="1518587" cy="646331"/>
          </a:xfrm>
          <a:prstGeom prst="rect">
            <a:avLst/>
          </a:prstGeom>
          <a:solidFill>
            <a:schemeClr val="bg1"/>
          </a:solidFill>
          <a:ln>
            <a:solidFill>
              <a:srgbClr val="FF0000"/>
            </a:solidFill>
          </a:ln>
        </p:spPr>
        <p:txBody>
          <a:bodyPr wrap="square" rtlCol="0">
            <a:spAutoFit/>
          </a:bodyPr>
          <a:lstStyle/>
          <a:p>
            <a:r>
              <a:rPr lang="en-GB" dirty="0"/>
              <a:t>Arun Valley habitat sites</a:t>
            </a:r>
          </a:p>
        </p:txBody>
      </p:sp>
    </p:spTree>
    <p:extLst>
      <p:ext uri="{BB962C8B-B14F-4D97-AF65-F5344CB8AC3E}">
        <p14:creationId xmlns:p14="http://schemas.microsoft.com/office/powerpoint/2010/main" val="351870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9AC59D-CAF0-4629-BDB5-94B4A216F697}"/>
              </a:ext>
            </a:extLst>
          </p:cNvPr>
          <p:cNvSpPr>
            <a:spLocks noGrp="1"/>
          </p:cNvSpPr>
          <p:nvPr>
            <p:ph type="title"/>
          </p:nvPr>
        </p:nvSpPr>
        <p:spPr>
          <a:xfrm>
            <a:off x="467544" y="44624"/>
            <a:ext cx="6336704" cy="810327"/>
          </a:xfrm>
        </p:spPr>
        <p:txBody>
          <a:bodyPr>
            <a:normAutofit fontScale="90%"/>
          </a:bodyPr>
          <a:lstStyle/>
          <a:p>
            <a:r>
              <a:rPr lang="en-GB" dirty="0"/>
              <a:t>How can applicants demonstrate water neutrality?</a:t>
            </a:r>
          </a:p>
        </p:txBody>
      </p:sp>
      <p:sp>
        <p:nvSpPr>
          <p:cNvPr id="2" name="Text Placeholder 1"/>
          <p:cNvSpPr>
            <a:spLocks noGrp="1"/>
          </p:cNvSpPr>
          <p:nvPr>
            <p:ph type="body" sz="quarter" idx="13"/>
          </p:nvPr>
        </p:nvSpPr>
        <p:spPr>
          <a:xfrm>
            <a:off x="166537" y="1196752"/>
            <a:ext cx="8810925" cy="5115474"/>
          </a:xfrm>
        </p:spPr>
        <p:txBody>
          <a:bodyPr>
            <a:normAutofit fontScale="85%" lnSpcReduction="10%"/>
          </a:bodyPr>
          <a:lstStyle/>
          <a:p>
            <a:pPr marL="285750" indent="-285750">
              <a:buFont typeface="Arial" panose="020B0604020202020204" pitchFamily="34" charset="0"/>
              <a:buChar char="•"/>
            </a:pPr>
            <a:r>
              <a:rPr lang="en-GB" sz="2600" dirty="0"/>
              <a:t>A Water Neutrality Statement is now required for all development that consumes water</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The Council has set out guidance in its FAQs document available on the water neutrality pages of the website </a:t>
            </a:r>
            <a:r>
              <a:rPr lang="en-GB" sz="2600" dirty="0">
                <a:hlinkClick r:id="rId3"/>
              </a:rPr>
              <a:t>https://www.horsham.gov.uk/planning/water-neutrality-in-horsham-district/water-neutrality-and-planning-applications</a:t>
            </a:r>
            <a:r>
              <a:rPr lang="en-GB" sz="2600" dirty="0"/>
              <a:t> </a:t>
            </a:r>
          </a:p>
          <a:p>
            <a:endParaRPr lang="en-GB" sz="2600" dirty="0"/>
          </a:p>
          <a:p>
            <a:pPr marL="285750" indent="-285750">
              <a:buFont typeface="Arial" panose="020B0604020202020204" pitchFamily="34" charset="0"/>
              <a:buChar char="•"/>
            </a:pPr>
            <a:r>
              <a:rPr lang="en-GB" sz="2600" dirty="0"/>
              <a:t>This guidance is evolving- it should be noted that we are the first authorities that have been required to ensure all development is water neutral, there are no precedents to follow. </a:t>
            </a:r>
          </a:p>
          <a:p>
            <a:endParaRPr lang="en-GB" sz="2600" dirty="0"/>
          </a:p>
          <a:p>
            <a:pPr marL="285750" indent="-285750">
              <a:buFont typeface="Arial" panose="020B0604020202020204" pitchFamily="34" charset="0"/>
              <a:buChar char="•"/>
            </a:pPr>
            <a:r>
              <a:rPr lang="en-GB" sz="2600" dirty="0"/>
              <a:t>It is important to note that the requirement for water neutrality extends to all development granted by the GPDO- </a:t>
            </a:r>
            <a:r>
              <a:rPr lang="en-GB" sz="2600" dirty="0" err="1"/>
              <a:t>ie</a:t>
            </a:r>
            <a:r>
              <a:rPr lang="en-GB" sz="2600" dirty="0"/>
              <a:t> all Permitted Development that will increase water consumption at a site</a:t>
            </a:r>
          </a:p>
          <a:p>
            <a:endParaRPr lang="en-GB" sz="2600" dirty="0"/>
          </a:p>
          <a:p>
            <a:pPr marL="285750" indent="-285750">
              <a:buFont typeface="Arial" panose="020B0604020202020204" pitchFamily="34" charset="0"/>
              <a:buChar char="•"/>
            </a:pPr>
            <a:endParaRPr lang="en-GB" sz="2600" dirty="0"/>
          </a:p>
          <a:p>
            <a:endParaRPr lang="en-GB" dirty="0"/>
          </a:p>
        </p:txBody>
      </p:sp>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6</a:t>
            </a:fld>
            <a:endParaRPr lang="en-GB"/>
          </a:p>
        </p:txBody>
      </p:sp>
    </p:spTree>
    <p:extLst>
      <p:ext uri="{BB962C8B-B14F-4D97-AF65-F5344CB8AC3E}">
        <p14:creationId xmlns:p14="http://schemas.microsoft.com/office/powerpoint/2010/main" val="70628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7</a:t>
            </a:fld>
            <a:endParaRPr lang="en-GB"/>
          </a:p>
        </p:txBody>
      </p:sp>
      <p:sp>
        <p:nvSpPr>
          <p:cNvPr id="4" name="Title 1">
            <a:extLst>
              <a:ext uri="{FF2B5EF4-FFF2-40B4-BE49-F238E27FC236}">
                <a16:creationId xmlns:a16="http://schemas.microsoft.com/office/drawing/2014/main" id="{EEF8ABDC-BE17-4967-9ECA-62918943330F}"/>
              </a:ext>
            </a:extLst>
          </p:cNvPr>
          <p:cNvSpPr>
            <a:spLocks noGrp="1"/>
          </p:cNvSpPr>
          <p:nvPr>
            <p:ph type="title"/>
          </p:nvPr>
        </p:nvSpPr>
        <p:spPr>
          <a:xfrm>
            <a:off x="179512" y="188640"/>
            <a:ext cx="6336704" cy="810327"/>
          </a:xfrm>
        </p:spPr>
        <p:txBody>
          <a:bodyPr>
            <a:noAutofit/>
          </a:bodyPr>
          <a:lstStyle/>
          <a:p>
            <a:r>
              <a:rPr lang="en-GB" sz="2500" dirty="0"/>
              <a:t>How do we secure development as water neutral?</a:t>
            </a:r>
          </a:p>
        </p:txBody>
      </p:sp>
      <p:sp>
        <p:nvSpPr>
          <p:cNvPr id="3" name="TextBox 2">
            <a:extLst>
              <a:ext uri="{FF2B5EF4-FFF2-40B4-BE49-F238E27FC236}">
                <a16:creationId xmlns:a16="http://schemas.microsoft.com/office/drawing/2014/main" id="{55D0A9E9-023F-46FC-9535-44694CB29D29}"/>
              </a:ext>
            </a:extLst>
          </p:cNvPr>
          <p:cNvSpPr txBox="1"/>
          <p:nvPr/>
        </p:nvSpPr>
        <p:spPr>
          <a:xfrm>
            <a:off x="467544" y="1242626"/>
            <a:ext cx="8064896" cy="1754326"/>
          </a:xfrm>
          <a:prstGeom prst="rect">
            <a:avLst/>
          </a:prstGeom>
          <a:noFill/>
        </p:spPr>
        <p:txBody>
          <a:bodyPr wrap="square" rtlCol="0">
            <a:spAutoFit/>
          </a:bodyPr>
          <a:lstStyle/>
          <a:p>
            <a:r>
              <a:rPr lang="en-GB" dirty="0"/>
              <a:t>There are three means to achieve water neutrality:</a:t>
            </a:r>
          </a:p>
          <a:p>
            <a:pPr marL="342900" indent="-342900">
              <a:buAutoNum type="arabicPeriod"/>
            </a:pPr>
            <a:r>
              <a:rPr lang="en-GB" dirty="0"/>
              <a:t>Reduce water consumption at a site using more efficient fixtures and fittings.  </a:t>
            </a:r>
          </a:p>
          <a:p>
            <a:pPr marL="342900" indent="-342900">
              <a:buAutoNum type="arabicPeriod"/>
            </a:pPr>
            <a:r>
              <a:rPr lang="en-GB" dirty="0"/>
              <a:t>Include Rainwater and/or Greywater harvesting in development proposals</a:t>
            </a:r>
          </a:p>
          <a:p>
            <a:pPr marL="342900" indent="-342900">
              <a:buAutoNum type="arabicPeriod"/>
            </a:pPr>
            <a:r>
              <a:rPr lang="en-GB" dirty="0"/>
              <a:t>Offset the water consumption on another site</a:t>
            </a:r>
          </a:p>
          <a:p>
            <a:endParaRPr lang="en-GB" dirty="0"/>
          </a:p>
        </p:txBody>
      </p:sp>
      <p:pic>
        <p:nvPicPr>
          <p:cNvPr id="6" name="Picture 5">
            <a:extLst>
              <a:ext uri="{FF2B5EF4-FFF2-40B4-BE49-F238E27FC236}">
                <a16:creationId xmlns:a16="http://schemas.microsoft.com/office/drawing/2014/main" id="{A8A8A751-45D4-4DE7-B19C-BB5942C41654}"/>
              </a:ext>
            </a:extLst>
          </p:cNvPr>
          <p:cNvPicPr/>
          <p:nvPr/>
        </p:nvPicPr>
        <p:blipFill>
          <a:blip r:embed="rId3">
            <a:extLst>
              <a:ext uri="{28A0092B-C50C-407E-A947-70E740481C1C}">
                <a14:useLocalDpi xmlns:a14="http://schemas.microsoft.com/office/drawing/2010/main" val="0"/>
              </a:ext>
            </a:extLst>
          </a:blip>
          <a:srcRect l="27.919%" t="41.605%" r="13.583%" b="2.737%"/>
          <a:stretch>
            <a:fillRect/>
          </a:stretch>
        </p:blipFill>
        <p:spPr bwMode="auto">
          <a:xfrm>
            <a:off x="1671464" y="2996952"/>
            <a:ext cx="5852864" cy="3076178"/>
          </a:xfrm>
          <a:prstGeom prst="rect">
            <a:avLst/>
          </a:prstGeom>
          <a:noFill/>
        </p:spPr>
      </p:pic>
    </p:spTree>
    <p:extLst>
      <p:ext uri="{BB962C8B-B14F-4D97-AF65-F5344CB8AC3E}">
        <p14:creationId xmlns:p14="http://schemas.microsoft.com/office/powerpoint/2010/main" val="8037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B69C7B-CD22-4F67-B836-D05D02252A56}"/>
              </a:ext>
            </a:extLst>
          </p:cNvPr>
          <p:cNvSpPr>
            <a:spLocks noGrp="1"/>
          </p:cNvSpPr>
          <p:nvPr>
            <p:ph type="title"/>
          </p:nvPr>
        </p:nvSpPr>
        <p:spPr>
          <a:xfrm>
            <a:off x="467544" y="137268"/>
            <a:ext cx="6336704" cy="810327"/>
          </a:xfrm>
        </p:spPr>
        <p:txBody>
          <a:bodyPr>
            <a:normAutofit fontScale="90%"/>
          </a:bodyPr>
          <a:lstStyle/>
          <a:p>
            <a:r>
              <a:rPr lang="en-GB" dirty="0"/>
              <a:t>What do we expect to see in a Water Neutrality Statement?</a:t>
            </a:r>
          </a:p>
        </p:txBody>
      </p:sp>
      <p:sp>
        <p:nvSpPr>
          <p:cNvPr id="4" name="Text Placeholder 3"/>
          <p:cNvSpPr>
            <a:spLocks noGrp="1"/>
          </p:cNvSpPr>
          <p:nvPr>
            <p:ph type="body" sz="quarter" idx="13"/>
          </p:nvPr>
        </p:nvSpPr>
        <p:spPr/>
        <p:txBody>
          <a:bodyPr>
            <a:normAutofit fontScale="85%" lnSpcReduction="10%"/>
          </a:bodyPr>
          <a:lstStyle/>
          <a:p>
            <a:r>
              <a:rPr lang="en-GB" u="sng" dirty="0"/>
              <a:t>Baseline water consumption data</a:t>
            </a:r>
          </a:p>
          <a:p>
            <a:endParaRPr lang="en-GB" u="sng" dirty="0"/>
          </a:p>
          <a:p>
            <a:pPr marL="285750" indent="-285750">
              <a:buFont typeface="Arial" panose="020B0604020202020204" pitchFamily="34" charset="0"/>
              <a:buChar char="•"/>
            </a:pPr>
            <a:r>
              <a:rPr lang="en-GB" dirty="0"/>
              <a:t>This must set out clearly evidence of the water consumption of the existing site in its existing or last known use from the last 3 years, </a:t>
            </a:r>
            <a:r>
              <a:rPr lang="en-GB" dirty="0" err="1"/>
              <a:t>eg</a:t>
            </a:r>
            <a:r>
              <a:rPr lang="en-GB" dirty="0"/>
              <a:t> existing water bills. </a:t>
            </a:r>
          </a:p>
          <a:p>
            <a:endParaRPr lang="en-GB" u="sng" dirty="0"/>
          </a:p>
          <a:p>
            <a:r>
              <a:rPr lang="en-GB" u="sng" dirty="0"/>
              <a:t>Proposed water consumption data</a:t>
            </a:r>
          </a:p>
          <a:p>
            <a:endParaRPr lang="en-GB" u="sng" dirty="0"/>
          </a:p>
          <a:p>
            <a:pPr marL="285750" indent="-285750">
              <a:buFont typeface="Arial" panose="020B0604020202020204" pitchFamily="34" charset="0"/>
              <a:buChar char="•"/>
            </a:pPr>
            <a:r>
              <a:rPr lang="en-GB" dirty="0"/>
              <a:t>Should be based on an industry standard water calculator where possible- </a:t>
            </a:r>
            <a:r>
              <a:rPr lang="en-GB" dirty="0" err="1"/>
              <a:t>eg</a:t>
            </a:r>
            <a:r>
              <a:rPr lang="en-GB" dirty="0"/>
              <a:t> for residential uses, the Building Regulations Part G calculator; for commercial, the BREEAM Wat 1 calculator.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including rainwater/greywater harvesting, yield data and detail on the drought storage and how the water is to be used must be included</a:t>
            </a:r>
          </a:p>
          <a:p>
            <a:endParaRPr lang="en-GB" dirty="0"/>
          </a:p>
          <a:p>
            <a:r>
              <a:rPr lang="en-GB" u="sng" dirty="0"/>
              <a:t>Offsetting</a:t>
            </a:r>
          </a:p>
          <a:p>
            <a:endParaRPr lang="en-GB" u="sng" dirty="0"/>
          </a:p>
          <a:p>
            <a:pPr marL="285750" indent="-285750">
              <a:buFont typeface="Arial" panose="020B0604020202020204" pitchFamily="34" charset="0"/>
              <a:buChar char="•"/>
            </a:pPr>
            <a:r>
              <a:rPr lang="en-GB" dirty="0"/>
              <a:t>If offsetting on third party land, full detailed evidence to support the existing water consumption and proposed offsetting must be included. The landowner will be required to enter into a s106 to secure the measures in perpetuity. </a:t>
            </a:r>
          </a:p>
          <a:p>
            <a:endParaRPr lang="en-GB" dirty="0"/>
          </a:p>
          <a:p>
            <a:endParaRPr lang="en-GB" dirty="0"/>
          </a:p>
        </p:txBody>
      </p:sp>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8</a:t>
            </a:fld>
            <a:endParaRPr lang="en-GB"/>
          </a:p>
        </p:txBody>
      </p:sp>
    </p:spTree>
    <p:extLst>
      <p:ext uri="{BB962C8B-B14F-4D97-AF65-F5344CB8AC3E}">
        <p14:creationId xmlns:p14="http://schemas.microsoft.com/office/powerpoint/2010/main" val="17482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FB40F4-208F-4637-BA13-3BB7CACDEEEF}"/>
              </a:ext>
            </a:extLst>
          </p:cNvPr>
          <p:cNvSpPr>
            <a:spLocks noGrp="1"/>
          </p:cNvSpPr>
          <p:nvPr>
            <p:ph type="sldNum" sz="quarter" idx="4294967295"/>
          </p:nvPr>
        </p:nvSpPr>
        <p:spPr>
          <a:xfrm>
            <a:off x="8062913" y="6381750"/>
            <a:ext cx="1081087" cy="287338"/>
          </a:xfrm>
        </p:spPr>
        <p:txBody>
          <a:bodyPr/>
          <a:lstStyle/>
          <a:p>
            <a:fld id="{08CCC5B2-4F68-41DC-B61B-2B5C634654D9}" type="slidenum">
              <a:rPr lang="en-GB" smtClean="0"/>
              <a:t>9</a:t>
            </a:fld>
            <a:endParaRPr lang="en-GB"/>
          </a:p>
        </p:txBody>
      </p:sp>
      <p:sp>
        <p:nvSpPr>
          <p:cNvPr id="4" name="Title 1">
            <a:extLst>
              <a:ext uri="{FF2B5EF4-FFF2-40B4-BE49-F238E27FC236}">
                <a16:creationId xmlns:a16="http://schemas.microsoft.com/office/drawing/2014/main" id="{EEF8ABDC-BE17-4967-9ECA-62918943330F}"/>
              </a:ext>
            </a:extLst>
          </p:cNvPr>
          <p:cNvSpPr>
            <a:spLocks noGrp="1"/>
          </p:cNvSpPr>
          <p:nvPr>
            <p:ph type="title"/>
          </p:nvPr>
        </p:nvSpPr>
        <p:spPr>
          <a:xfrm>
            <a:off x="179512" y="188640"/>
            <a:ext cx="6336704" cy="810327"/>
          </a:xfrm>
        </p:spPr>
        <p:txBody>
          <a:bodyPr>
            <a:noAutofit/>
          </a:bodyPr>
          <a:lstStyle/>
          <a:p>
            <a:r>
              <a:rPr lang="en-GB" sz="2500" dirty="0"/>
              <a:t>How do we secure development as water neutral?</a:t>
            </a:r>
          </a:p>
        </p:txBody>
      </p:sp>
      <p:sp>
        <p:nvSpPr>
          <p:cNvPr id="3" name="TextBox 2">
            <a:extLst>
              <a:ext uri="{FF2B5EF4-FFF2-40B4-BE49-F238E27FC236}">
                <a16:creationId xmlns:a16="http://schemas.microsoft.com/office/drawing/2014/main" id="{55D0A9E9-023F-46FC-9535-44694CB29D29}"/>
              </a:ext>
            </a:extLst>
          </p:cNvPr>
          <p:cNvSpPr txBox="1"/>
          <p:nvPr/>
        </p:nvSpPr>
        <p:spPr>
          <a:xfrm>
            <a:off x="322536" y="1305341"/>
            <a:ext cx="8280920" cy="3416320"/>
          </a:xfrm>
          <a:prstGeom prst="rect">
            <a:avLst/>
          </a:prstGeom>
          <a:noFill/>
        </p:spPr>
        <p:txBody>
          <a:bodyPr wrap="square" rtlCol="0">
            <a:spAutoFit/>
          </a:bodyPr>
          <a:lstStyle/>
          <a:p>
            <a:pPr marL="342900" indent="-342900">
              <a:buAutoNum type="arabicPeriod"/>
            </a:pPr>
            <a:r>
              <a:rPr lang="en-GB" b="1" u="sng" dirty="0"/>
              <a:t>Reducing water consumption</a:t>
            </a:r>
          </a:p>
          <a:p>
            <a:pPr marL="342900" indent="-342900">
              <a:buAutoNum type="arabicPeriod"/>
            </a:pPr>
            <a:endParaRPr lang="en-GB" dirty="0"/>
          </a:p>
          <a:p>
            <a:pPr marL="285750" indent="-285750">
              <a:buFont typeface="Arial" panose="020B0604020202020204" pitchFamily="34" charset="0"/>
              <a:buChar char="•"/>
            </a:pPr>
            <a:r>
              <a:rPr lang="en-GB" dirty="0"/>
              <a:t>For domestic consumption, the Building Regulations Part G water calculator provides a standardised means of evidencing reduced consumption. Measures include:</a:t>
            </a:r>
          </a:p>
          <a:p>
            <a:pPr marL="623888" indent="-342900">
              <a:buAutoNum type="arabicPeriod"/>
            </a:pPr>
            <a:r>
              <a:rPr lang="en-GB" dirty="0"/>
              <a:t>Installing more efficient toilets </a:t>
            </a:r>
          </a:p>
          <a:p>
            <a:pPr marL="623888" indent="-342900">
              <a:buAutoNum type="arabicPeriod"/>
            </a:pPr>
            <a:r>
              <a:rPr lang="en-GB" dirty="0"/>
              <a:t>Installing more efficient taps and shower heads</a:t>
            </a:r>
          </a:p>
          <a:p>
            <a:pPr marL="623888" indent="-342900">
              <a:buAutoNum type="arabicPeriod"/>
            </a:pPr>
            <a:r>
              <a:rPr lang="en-GB" dirty="0"/>
              <a:t>Installing smaller or shallower baths</a:t>
            </a:r>
          </a:p>
          <a:p>
            <a:pPr marL="623888" indent="-342900">
              <a:buAutoNum type="arabicPeriod"/>
            </a:pPr>
            <a:r>
              <a:rPr lang="en-GB" dirty="0"/>
              <a:t>Installing washing machines and dishwashers that consume less water  </a:t>
            </a:r>
          </a:p>
          <a:p>
            <a:endParaRPr lang="en-GB" dirty="0"/>
          </a:p>
          <a:p>
            <a:pPr marL="285750" indent="-285750">
              <a:buFont typeface="Arial" panose="020B0604020202020204" pitchFamily="34" charset="0"/>
              <a:buChar char="•"/>
            </a:pPr>
            <a:r>
              <a:rPr lang="en-GB" dirty="0"/>
              <a:t>The Part G calculator returns a final per person consumption figure based on the fixtures and fittings used </a:t>
            </a:r>
          </a:p>
        </p:txBody>
      </p:sp>
    </p:spTree>
    <p:extLst>
      <p:ext uri="{BB962C8B-B14F-4D97-AF65-F5344CB8AC3E}">
        <p14:creationId xmlns:p14="http://schemas.microsoft.com/office/powerpoint/2010/main" val="122925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http://schemas.openxmlformats.org/drawingml/2006/main" xmlns:r="http://schemas.openxmlformats.org/officeDocument/2006/relationships" xmlns:p="http://schemas.openxmlformats.org/presentationml/2006/main">
      <p:transition spd="med">
        <p:fade/>
      </p:transition>
    </mc:Fallback>
  </mc:AlternateContent>
</p:sld>
</file>

<file path=ppt/theme/theme1.xml><?xml version="1.0" encoding="utf-8"?>
<a:theme xmlns:a="http://purl.oclc.org/ooxml/drawingml/main" name="HDC Theme">
  <a:themeElements>
    <a:clrScheme name="Horsham District Council">
      <a:dk1>
        <a:sysClr val="windowText" lastClr="000000"/>
      </a:dk1>
      <a:lt1>
        <a:sysClr val="window" lastClr="FFFFFF"/>
      </a:lt1>
      <a:dk2>
        <a:srgbClr val="0077C8"/>
      </a:dk2>
      <a:lt2>
        <a:srgbClr val="FFFFFF"/>
      </a:lt2>
      <a:accent1>
        <a:srgbClr val="0077C8"/>
      </a:accent1>
      <a:accent2>
        <a:srgbClr val="344352"/>
      </a:accent2>
      <a:accent3>
        <a:srgbClr val="708B2D"/>
      </a:accent3>
      <a:accent4>
        <a:srgbClr val="50305E"/>
      </a:accent4>
      <a:accent5>
        <a:srgbClr val="D4762F"/>
      </a:accent5>
      <a:accent6>
        <a:srgbClr val="A8163D"/>
      </a:accent6>
      <a:hlink>
        <a:srgbClr val="0077C8"/>
      </a:hlink>
      <a:folHlink>
        <a:srgbClr val="3443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4632</TotalTime>
  <Words>1940</Words>
  <Application>Microsoft Office PowerPoint</Application>
  <PresentationFormat>On-screen Show (4:3)</PresentationFormat>
  <Paragraphs>210</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Lucida Grande</vt:lpstr>
      <vt:lpstr>HDC Theme</vt:lpstr>
      <vt:lpstr>Parish Council Training</vt:lpstr>
      <vt:lpstr>Water Neutrality</vt:lpstr>
      <vt:lpstr>The Natural England Position Statement </vt:lpstr>
      <vt:lpstr>The Sussex North Water Supply Zone</vt:lpstr>
      <vt:lpstr>The Arun Valley SPA, SAC and Ramsar sites</vt:lpstr>
      <vt:lpstr>How can applicants demonstrate water neutrality?</vt:lpstr>
      <vt:lpstr>How do we secure development as water neutral?</vt:lpstr>
      <vt:lpstr>What do we expect to see in a Water Neutrality Statement?</vt:lpstr>
      <vt:lpstr>How do we secure development as water neutral?</vt:lpstr>
      <vt:lpstr>How do we secure development as water neutral?</vt:lpstr>
      <vt:lpstr>How do we secure development as water neutral?</vt:lpstr>
      <vt:lpstr>The Habitat Regulations Assessment (HRA)- Appropriate Assessment </vt:lpstr>
      <vt:lpstr>The Habitat Regulations Assessment (HRA)- Appropriate Assessment </vt:lpstr>
      <vt:lpstr>What is happening in practice </vt:lpstr>
      <vt:lpstr>PowerPoint Presentation</vt:lpstr>
      <vt:lpstr>PowerPoint Presentation</vt:lpstr>
      <vt:lpstr>Local Plan – Implications</vt:lpstr>
      <vt:lpstr>Local Plan – Implications</vt:lpstr>
      <vt:lpstr>Neighbourhood Plan – Implications</vt:lpstr>
      <vt:lpstr>Q&amp;A</vt:lpstr>
    </vt:vector>
  </TitlesOfParts>
  <Company>Horsham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Preston, Sarah</dc:creator>
  <cp:lastModifiedBy>Stacey.Dickson</cp:lastModifiedBy>
  <cp:revision>304</cp:revision>
  <cp:lastPrinted>2019-06-05T15:43:31Z</cp:lastPrinted>
  <dcterms:created xsi:type="dcterms:W3CDTF">2015-05-22T09:34:10Z</dcterms:created>
  <dcterms:modified xsi:type="dcterms:W3CDTF">2022-07-28T14:11:49Z</dcterms:modified>
</cp:coreProperties>
</file>