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1"/>
  </p:sldMasterIdLst>
  <p:notesMasterIdLst>
    <p:notesMasterId r:id="rId18"/>
  </p:notesMasterIdLst>
  <p:sldIdLst>
    <p:sldId id="313" r:id="rId2"/>
    <p:sldId id="303" r:id="rId3"/>
    <p:sldId id="304" r:id="rId4"/>
    <p:sldId id="260" r:id="rId5"/>
    <p:sldId id="305" r:id="rId6"/>
    <p:sldId id="306" r:id="rId7"/>
    <p:sldId id="315" r:id="rId8"/>
    <p:sldId id="324" r:id="rId9"/>
    <p:sldId id="308" r:id="rId10"/>
    <p:sldId id="329" r:id="rId11"/>
    <p:sldId id="327" r:id="rId12"/>
    <p:sldId id="316" r:id="rId13"/>
    <p:sldId id="310" r:id="rId14"/>
    <p:sldId id="311" r:id="rId15"/>
    <p:sldId id="312" r:id="rId16"/>
    <p:sldId id="31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BF"/>
    <a:srgbClr val="FFFFFF"/>
    <a:srgbClr val="AAC8E8"/>
    <a:srgbClr val="5082C0"/>
    <a:srgbClr val="A4BD28"/>
    <a:srgbClr val="45408F"/>
    <a:srgbClr val="E3D924"/>
    <a:srgbClr val="F28C4D"/>
    <a:srgbClr val="8F7B40"/>
    <a:srgbClr val="6C80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outlineViewPr>
    <p:cViewPr>
      <p:scale>
        <a:sx n="33" d="100"/>
        <a:sy n="33" d="100"/>
      </p:scale>
      <p:origin x="0" y="-8059"/>
    </p:cViewPr>
  </p:outlineViewPr>
  <p:notesTextViewPr>
    <p:cViewPr>
      <p:scale>
        <a:sx n="1" d="1"/>
        <a:sy n="1" d="1"/>
      </p:scale>
      <p:origin x="0" y="0"/>
    </p:cViewPr>
  </p:notesTextViewPr>
  <p:sorterViewPr>
    <p:cViewPr>
      <p:scale>
        <a:sx n="100" d="100"/>
        <a:sy n="100" d="100"/>
      </p:scale>
      <p:origin x="0" y="-409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E2931-DC75-446E-A982-C633352560B2}" type="datetimeFigureOut">
              <a:rPr lang="en-GB" smtClean="0"/>
              <a:t>21/02/2021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1E0E2-E655-4BE8-BA1A-18680F30ADE6}" type="slidenum">
              <a:rPr lang="en-GB" smtClean="0"/>
              <a:t>‹#›</a:t>
            </a:fld>
            <a:endParaRPr lang="en-GB"/>
          </a:p>
        </p:txBody>
      </p:sp>
    </p:spTree>
    <p:extLst>
      <p:ext uri="{BB962C8B-B14F-4D97-AF65-F5344CB8AC3E}">
        <p14:creationId xmlns:p14="http://schemas.microsoft.com/office/powerpoint/2010/main" val="3857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C1E0E2-E655-4BE8-BA1A-18680F30ADE6}" type="slidenum">
              <a:rPr lang="en-GB" smtClean="0"/>
              <a:t>15</a:t>
            </a:fld>
            <a:endParaRPr lang="en-GB"/>
          </a:p>
        </p:txBody>
      </p:sp>
    </p:spTree>
    <p:extLst>
      <p:ext uri="{BB962C8B-B14F-4D97-AF65-F5344CB8AC3E}">
        <p14:creationId xmlns:p14="http://schemas.microsoft.com/office/powerpoint/2010/main" val="1716305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23C613-82CE-4477-A175-15BF5C4AB275}"/>
              </a:ext>
            </a:extLst>
          </p:cNvPr>
          <p:cNvSpPr/>
          <p:nvPr userDrawn="1"/>
        </p:nvSpPr>
        <p:spPr>
          <a:xfrm flipV="1">
            <a:off x="0" y="-7371"/>
            <a:ext cx="12192000" cy="150245"/>
          </a:xfrm>
          <a:prstGeom prst="rect">
            <a:avLst/>
          </a:prstGeom>
          <a:gradFill>
            <a:gsLst>
              <a:gs pos="0">
                <a:srgbClr val="A4BD28"/>
              </a:gs>
              <a:gs pos="100000">
                <a:srgbClr val="5082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B608E14-081B-48F9-A696-DF3172CA8DB5}"/>
              </a:ext>
            </a:extLst>
          </p:cNvPr>
          <p:cNvSpPr/>
          <p:nvPr userDrawn="1"/>
        </p:nvSpPr>
        <p:spPr>
          <a:xfrm flipV="1">
            <a:off x="0" y="6707755"/>
            <a:ext cx="12192000" cy="150245"/>
          </a:xfrm>
          <a:prstGeom prst="rect">
            <a:avLst/>
          </a:prstGeom>
          <a:gradFill>
            <a:gsLst>
              <a:gs pos="0">
                <a:srgbClr val="A4BD28"/>
              </a:gs>
              <a:gs pos="100000">
                <a:srgbClr val="5082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a:extLst>
              <a:ext uri="{FF2B5EF4-FFF2-40B4-BE49-F238E27FC236}">
                <a16:creationId xmlns:a16="http://schemas.microsoft.com/office/drawing/2014/main" id="{5E45B60D-B09E-4530-AA8D-298141FD8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4585" y="1063417"/>
            <a:ext cx="3502829" cy="4351338"/>
          </a:xfrm>
          <a:prstGeom prst="rect">
            <a:avLst/>
          </a:prstGeom>
          <a:noFill/>
        </p:spPr>
      </p:pic>
    </p:spTree>
    <p:extLst>
      <p:ext uri="{BB962C8B-B14F-4D97-AF65-F5344CB8AC3E}">
        <p14:creationId xmlns:p14="http://schemas.microsoft.com/office/powerpoint/2010/main" val="417837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x Portrait Image RH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B7E6814-DECA-404F-B91C-CCB3A26D8ACC}"/>
              </a:ext>
            </a:extLst>
          </p:cNvPr>
          <p:cNvSpPr>
            <a:spLocks noGrp="1" noChangeAspect="1"/>
          </p:cNvSpPr>
          <p:nvPr>
            <p:ph type="pic" idx="10"/>
          </p:nvPr>
        </p:nvSpPr>
        <p:spPr>
          <a:xfrm>
            <a:off x="7537142" y="1764221"/>
            <a:ext cx="3605858" cy="4530048"/>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 Placeholder 2">
            <a:extLst>
              <a:ext uri="{FF2B5EF4-FFF2-40B4-BE49-F238E27FC236}">
                <a16:creationId xmlns:a16="http://schemas.microsoft.com/office/drawing/2014/main" id="{EBB1DE97-8BD2-44C7-A68D-14273E0DD72E}"/>
              </a:ext>
            </a:extLst>
          </p:cNvPr>
          <p:cNvSpPr>
            <a:spLocks noGrp="1"/>
          </p:cNvSpPr>
          <p:nvPr>
            <p:ph type="body" sz="quarter" idx="11" hasCustomPrompt="1"/>
          </p:nvPr>
        </p:nvSpPr>
        <p:spPr>
          <a:xfrm>
            <a:off x="695324" y="1766935"/>
            <a:ext cx="6122726" cy="4905375"/>
          </a:xfrm>
          <a:prstGeom prst="rect">
            <a:avLst/>
          </a:prstGeom>
        </p:spPr>
        <p:txBody>
          <a:bodyPr/>
          <a:lstStyle>
            <a:lvl1pPr>
              <a:buFont typeface="Arial" panose="020B0604020202020204" pitchFamily="34" charset="0"/>
              <a:buChar char="•"/>
              <a:defRPr sz="1600"/>
            </a:lvl1pPr>
          </a:lstStyle>
          <a:p>
            <a:pPr lvl="0"/>
            <a:r>
              <a:rPr lang="en-US" dirty="0"/>
              <a:t>13-20km off Sussex coast / 72km2 site area</a:t>
            </a:r>
          </a:p>
          <a:p>
            <a:pPr lvl="0"/>
            <a:r>
              <a:rPr lang="en-US" dirty="0"/>
              <a:t>116 x 3.45MW MHI Vestas turbines on monopile foundations piled into the seabed</a:t>
            </a:r>
          </a:p>
          <a:p>
            <a:pPr lvl="0"/>
            <a:r>
              <a:rPr lang="en-US" dirty="0"/>
              <a:t>400MW installed electrical capacity</a:t>
            </a:r>
          </a:p>
          <a:p>
            <a:pPr lvl="0"/>
            <a:r>
              <a:rPr lang="en-US" dirty="0"/>
              <a:t>Hub height 84m / Tip height 140m / Blade length 55m / Rotor diameter 112m</a:t>
            </a:r>
          </a:p>
          <a:p>
            <a:pPr lvl="0"/>
            <a:r>
              <a:rPr lang="en-US" dirty="0"/>
              <a:t>12 strings of subsea array cables, total length 140km, taking power at 33kV</a:t>
            </a:r>
          </a:p>
          <a:p>
            <a:pPr lvl="0"/>
            <a:r>
              <a:rPr lang="en-US" dirty="0"/>
              <a:t>Offshore substation on four-leg jacket foundation transforms power up to 150kV</a:t>
            </a:r>
          </a:p>
          <a:p>
            <a:pPr lvl="0"/>
            <a:r>
              <a:rPr lang="en-US" dirty="0"/>
              <a:t>2 x subsea export cables transport power over 16km to landfall at </a:t>
            </a:r>
            <a:r>
              <a:rPr lang="en-US" dirty="0" err="1"/>
              <a:t>Brooklands</a:t>
            </a:r>
            <a:endParaRPr lang="en-US" dirty="0"/>
          </a:p>
          <a:p>
            <a:pPr lvl="0"/>
            <a:r>
              <a:rPr lang="en-US" dirty="0"/>
              <a:t>27km underground onshore cable route via 2 x circuits to </a:t>
            </a:r>
            <a:r>
              <a:rPr lang="en-US" dirty="0" err="1"/>
              <a:t>Twineham</a:t>
            </a:r>
            <a:endParaRPr lang="en-US" dirty="0"/>
          </a:p>
          <a:p>
            <a:pPr lvl="0"/>
            <a:r>
              <a:rPr lang="en-US" dirty="0"/>
              <a:t>Onshore substation transforms power to 400kV to connect into transmission grid at </a:t>
            </a:r>
            <a:r>
              <a:rPr lang="en-US" dirty="0" err="1"/>
              <a:t>Bolney</a:t>
            </a:r>
            <a:endParaRPr lang="en-US" dirty="0"/>
          </a:p>
        </p:txBody>
      </p:sp>
      <p:sp>
        <p:nvSpPr>
          <p:cNvPr id="8" name="Title 1">
            <a:extLst>
              <a:ext uri="{FF2B5EF4-FFF2-40B4-BE49-F238E27FC236}">
                <a16:creationId xmlns:a16="http://schemas.microsoft.com/office/drawing/2014/main" id="{E6F43491-6D77-4492-BC44-3447D920DF22}"/>
              </a:ext>
            </a:extLst>
          </p:cNvPr>
          <p:cNvSpPr>
            <a:spLocks noGrp="1"/>
          </p:cNvSpPr>
          <p:nvPr>
            <p:ph type="title" hasCustomPrompt="1"/>
          </p:nvPr>
        </p:nvSpPr>
        <p:spPr>
          <a:xfrm>
            <a:off x="695325" y="729327"/>
            <a:ext cx="8271122" cy="818272"/>
          </a:xfrm>
          <a:prstGeom prst="rect">
            <a:avLst/>
          </a:prstGeom>
          <a:noFill/>
        </p:spPr>
        <p:txBody>
          <a:bodyPr>
            <a:noAutofit/>
          </a:bodyPr>
          <a:lstStyle>
            <a:lvl1pPr>
              <a:defRPr sz="3600" b="1">
                <a:gradFill>
                  <a:gsLst>
                    <a:gs pos="0">
                      <a:schemeClr val="tx2"/>
                    </a:gs>
                    <a:gs pos="100000">
                      <a:srgbClr val="5082C0"/>
                    </a:gs>
                  </a:gsLst>
                  <a:lin ang="0" scaled="0"/>
                </a:gradFill>
              </a:defRPr>
            </a:lvl1pPr>
          </a:lstStyle>
          <a:p>
            <a:r>
              <a:rPr lang="en-US" dirty="0"/>
              <a:t>Chart or map title</a:t>
            </a:r>
          </a:p>
        </p:txBody>
      </p:sp>
    </p:spTree>
    <p:extLst>
      <p:ext uri="{BB962C8B-B14F-4D97-AF65-F5344CB8AC3E}">
        <p14:creationId xmlns:p14="http://schemas.microsoft.com/office/powerpoint/2010/main" val="3568887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descr="A sunset over a body of water&#10;&#10;Description automatically generated">
            <a:extLst>
              <a:ext uri="{FF2B5EF4-FFF2-40B4-BE49-F238E27FC236}">
                <a16:creationId xmlns:a16="http://schemas.microsoft.com/office/drawing/2014/main" id="{847B19EE-7575-4EF3-AEA1-77425A5EA5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01" t="2281" r="-93" b="8064"/>
          <a:stretch/>
        </p:blipFill>
        <p:spPr>
          <a:xfrm>
            <a:off x="-9144" y="-18288"/>
            <a:ext cx="12262104" cy="6931152"/>
          </a:xfrm>
          <a:prstGeom prst="rect">
            <a:avLst/>
          </a:prstGeom>
        </p:spPr>
      </p:pic>
      <p:sp>
        <p:nvSpPr>
          <p:cNvPr id="2" name="Title 1"/>
          <p:cNvSpPr>
            <a:spLocks noGrp="1"/>
          </p:cNvSpPr>
          <p:nvPr>
            <p:ph type="ctrTitle" hasCustomPrompt="1"/>
          </p:nvPr>
        </p:nvSpPr>
        <p:spPr>
          <a:xfrm>
            <a:off x="695325" y="808979"/>
            <a:ext cx="5975412" cy="2027392"/>
          </a:xfrm>
          <a:prstGeom prst="rect">
            <a:avLst/>
          </a:prstGeom>
        </p:spPr>
        <p:txBody>
          <a:bodyPr anchor="b"/>
          <a:lstStyle>
            <a:lvl1pPr algn="l">
              <a:defRPr sz="6000" b="1">
                <a:solidFill>
                  <a:schemeClr val="bg1"/>
                </a:solidFill>
              </a:defRPr>
            </a:lvl1pPr>
          </a:lstStyle>
          <a:p>
            <a:r>
              <a:rPr lang="en-US" sz="6000" dirty="0">
                <a:solidFill>
                  <a:schemeClr val="bg1"/>
                </a:solidFill>
              </a:rPr>
              <a:t>Insert a presentation title</a:t>
            </a:r>
            <a:endParaRPr lang="en-US" dirty="0"/>
          </a:p>
        </p:txBody>
      </p:sp>
      <p:sp>
        <p:nvSpPr>
          <p:cNvPr id="25" name="Text Placeholder 24">
            <a:extLst>
              <a:ext uri="{FF2B5EF4-FFF2-40B4-BE49-F238E27FC236}">
                <a16:creationId xmlns:a16="http://schemas.microsoft.com/office/drawing/2014/main" id="{E06FABB8-0411-4E0C-8BD5-392209D1004F}"/>
              </a:ext>
            </a:extLst>
          </p:cNvPr>
          <p:cNvSpPr>
            <a:spLocks noGrp="1"/>
          </p:cNvSpPr>
          <p:nvPr>
            <p:ph type="body" sz="quarter" idx="10" hasCustomPrompt="1"/>
          </p:nvPr>
        </p:nvSpPr>
        <p:spPr>
          <a:xfrm>
            <a:off x="700823" y="3126418"/>
            <a:ext cx="5324475" cy="382354"/>
          </a:xfrm>
          <a:prstGeom prst="rect">
            <a:avLst/>
          </a:prstGeom>
        </p:spPr>
        <p:txBody>
          <a:bodyPr/>
          <a:lstStyle>
            <a:lvl1pPr>
              <a:buNone/>
              <a:defRPr lang="en-US" sz="1800" b="1" kern="1200" dirty="0" smtClean="0">
                <a:solidFill>
                  <a:schemeClr val="bg1"/>
                </a:solidFill>
                <a:latin typeface="+mj-lt"/>
                <a:ea typeface="+mn-ea"/>
                <a:cs typeface="+mn-cs"/>
              </a:defRPr>
            </a:lvl1pPr>
          </a:lstStyle>
          <a:p>
            <a:pPr lvl="0"/>
            <a:r>
              <a:rPr lang="en-US" dirty="0"/>
              <a:t>At this location</a:t>
            </a:r>
          </a:p>
        </p:txBody>
      </p:sp>
      <p:sp>
        <p:nvSpPr>
          <p:cNvPr id="26" name="Text Placeholder 24">
            <a:extLst>
              <a:ext uri="{FF2B5EF4-FFF2-40B4-BE49-F238E27FC236}">
                <a16:creationId xmlns:a16="http://schemas.microsoft.com/office/drawing/2014/main" id="{1BD28B6D-1755-43F1-A7B6-D94A6B519303}"/>
              </a:ext>
            </a:extLst>
          </p:cNvPr>
          <p:cNvSpPr>
            <a:spLocks noGrp="1"/>
          </p:cNvSpPr>
          <p:nvPr>
            <p:ph type="body" sz="quarter" idx="11" hasCustomPrompt="1"/>
          </p:nvPr>
        </p:nvSpPr>
        <p:spPr>
          <a:xfrm>
            <a:off x="695325" y="3429000"/>
            <a:ext cx="5324475" cy="265350"/>
          </a:xfrm>
          <a:prstGeom prst="rect">
            <a:avLst/>
          </a:prstGeom>
        </p:spPr>
        <p:txBody>
          <a:bodyPr/>
          <a:lstStyle>
            <a:lvl1pPr>
              <a:buNone/>
              <a:defRPr lang="en-GB" sz="1800" b="0" kern="1200" dirty="0" smtClean="0">
                <a:solidFill>
                  <a:schemeClr val="bg1"/>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0" dirty="0"/>
              <a:t>10.10.10</a:t>
            </a:r>
          </a:p>
          <a:p>
            <a:pPr lvl="0"/>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38E15430-59E4-4448-A454-1428EB544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0342" y="147040"/>
            <a:ext cx="1911657" cy="77850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DBD9B59-B9C6-41A1-B0E0-C4F0D63725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9420" y="6038412"/>
            <a:ext cx="907221" cy="1918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1143C46-050D-45AC-9550-942CF53FFF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66699" y="6079046"/>
            <a:ext cx="1124890" cy="2241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92DC0E3-C97D-4A6F-BB7C-B01C0168802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 y="6079046"/>
            <a:ext cx="745306" cy="213985"/>
          </a:xfrm>
          <a:prstGeom prst="rect">
            <a:avLst/>
          </a:prstGeom>
        </p:spPr>
      </p:pic>
    </p:spTree>
    <p:extLst>
      <p:ext uri="{BB962C8B-B14F-4D97-AF65-F5344CB8AC3E}">
        <p14:creationId xmlns:p14="http://schemas.microsoft.com/office/powerpoint/2010/main" val="2712943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2" name="Picture 21" descr="A small boat in a body of water&#10;&#10;Description automatically generated">
            <a:extLst>
              <a:ext uri="{FF2B5EF4-FFF2-40B4-BE49-F238E27FC236}">
                <a16:creationId xmlns:a16="http://schemas.microsoft.com/office/drawing/2014/main" id="{8798440C-BAE6-4D32-8D36-B68B1BC68E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2" t="12272" r="592" b="2446"/>
          <a:stretch/>
        </p:blipFill>
        <p:spPr>
          <a:xfrm>
            <a:off x="-82545" y="-68802"/>
            <a:ext cx="12280465" cy="6995604"/>
          </a:xfrm>
          <a:prstGeom prst="rect">
            <a:avLst/>
          </a:prstGeom>
        </p:spPr>
      </p:pic>
      <p:sp>
        <p:nvSpPr>
          <p:cNvPr id="25" name="Text Placeholder 24">
            <a:extLst>
              <a:ext uri="{FF2B5EF4-FFF2-40B4-BE49-F238E27FC236}">
                <a16:creationId xmlns:a16="http://schemas.microsoft.com/office/drawing/2014/main" id="{E06FABB8-0411-4E0C-8BD5-392209D1004F}"/>
              </a:ext>
            </a:extLst>
          </p:cNvPr>
          <p:cNvSpPr>
            <a:spLocks noGrp="1"/>
          </p:cNvSpPr>
          <p:nvPr>
            <p:ph type="body" sz="quarter" idx="10" hasCustomPrompt="1"/>
          </p:nvPr>
        </p:nvSpPr>
        <p:spPr>
          <a:xfrm>
            <a:off x="618559" y="5654236"/>
            <a:ext cx="5324475" cy="382354"/>
          </a:xfrm>
          <a:prstGeom prst="rect">
            <a:avLst/>
          </a:prstGeom>
        </p:spPr>
        <p:txBody>
          <a:bodyPr/>
          <a:lstStyle>
            <a:lvl1pPr>
              <a:buNone/>
              <a:defRPr lang="en-US" sz="1800" b="1" kern="1200" dirty="0" smtClean="0">
                <a:solidFill>
                  <a:schemeClr val="bg1"/>
                </a:solidFill>
                <a:latin typeface="+mj-lt"/>
                <a:ea typeface="+mn-ea"/>
                <a:cs typeface="+mn-cs"/>
              </a:defRPr>
            </a:lvl1pPr>
          </a:lstStyle>
          <a:p>
            <a:pPr lvl="0"/>
            <a:r>
              <a:rPr lang="en-US" dirty="0"/>
              <a:t>Insert a location</a:t>
            </a:r>
          </a:p>
        </p:txBody>
      </p:sp>
      <p:sp>
        <p:nvSpPr>
          <p:cNvPr id="26" name="Text Placeholder 24">
            <a:extLst>
              <a:ext uri="{FF2B5EF4-FFF2-40B4-BE49-F238E27FC236}">
                <a16:creationId xmlns:a16="http://schemas.microsoft.com/office/drawing/2014/main" id="{1BD28B6D-1755-43F1-A7B6-D94A6B519303}"/>
              </a:ext>
            </a:extLst>
          </p:cNvPr>
          <p:cNvSpPr>
            <a:spLocks noGrp="1"/>
          </p:cNvSpPr>
          <p:nvPr>
            <p:ph type="body" sz="quarter" idx="11" hasCustomPrompt="1"/>
          </p:nvPr>
        </p:nvSpPr>
        <p:spPr>
          <a:xfrm>
            <a:off x="613061" y="5956818"/>
            <a:ext cx="5324475" cy="265350"/>
          </a:xfrm>
          <a:prstGeom prst="rect">
            <a:avLst/>
          </a:prstGeom>
        </p:spPr>
        <p:txBody>
          <a:bodyPr/>
          <a:lstStyle>
            <a:lvl1pPr>
              <a:buNone/>
              <a:defRPr lang="en-GB" sz="1800" b="0" kern="1200" dirty="0" smtClean="0">
                <a:solidFill>
                  <a:schemeClr val="bg1"/>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0" dirty="0"/>
              <a:t>Insert a date</a:t>
            </a:r>
          </a:p>
          <a:p>
            <a:pPr lvl="0"/>
            <a:endParaRPr lang="en-US" dirty="0"/>
          </a:p>
        </p:txBody>
      </p:sp>
      <p:sp>
        <p:nvSpPr>
          <p:cNvPr id="27" name="Title 1">
            <a:extLst>
              <a:ext uri="{FF2B5EF4-FFF2-40B4-BE49-F238E27FC236}">
                <a16:creationId xmlns:a16="http://schemas.microsoft.com/office/drawing/2014/main" id="{1CC35C96-A478-4A61-81B7-21D3A208A814}"/>
              </a:ext>
            </a:extLst>
          </p:cNvPr>
          <p:cNvSpPr>
            <a:spLocks noGrp="1"/>
          </p:cNvSpPr>
          <p:nvPr>
            <p:ph type="ctrTitle" hasCustomPrompt="1"/>
          </p:nvPr>
        </p:nvSpPr>
        <p:spPr>
          <a:xfrm>
            <a:off x="564406" y="3297999"/>
            <a:ext cx="6271400" cy="2027392"/>
          </a:xfrm>
          <a:prstGeom prst="rect">
            <a:avLst/>
          </a:prstGeom>
        </p:spPr>
        <p:txBody>
          <a:bodyPr anchor="b"/>
          <a:lstStyle>
            <a:lvl1pPr algn="l">
              <a:defRPr sz="6000" b="1">
                <a:solidFill>
                  <a:schemeClr val="bg1"/>
                </a:solidFill>
              </a:defRPr>
            </a:lvl1pPr>
          </a:lstStyle>
          <a:p>
            <a:r>
              <a:rPr lang="en-US" sz="6000" dirty="0">
                <a:solidFill>
                  <a:schemeClr val="bg1"/>
                </a:solidFill>
              </a:rPr>
              <a:t>Insert a presentation title</a:t>
            </a:r>
            <a:endParaRPr lang="en-US" dirty="0"/>
          </a:p>
        </p:txBody>
      </p:sp>
      <p:pic>
        <p:nvPicPr>
          <p:cNvPr id="2" name="Picture 1" descr="Graphical user interface, application&#10;&#10;Description automatically generated">
            <a:extLst>
              <a:ext uri="{FF2B5EF4-FFF2-40B4-BE49-F238E27FC236}">
                <a16:creationId xmlns:a16="http://schemas.microsoft.com/office/drawing/2014/main" id="{4803EEB9-949A-4A37-A10A-3BA5467F86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0342" y="147040"/>
            <a:ext cx="1911657" cy="77850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1048E7E5-6BE5-4892-9330-10A4B8AE75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9420" y="462579"/>
            <a:ext cx="907221" cy="19186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E58406CC-5F11-41FE-B96B-3724A5592BF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66699" y="503213"/>
            <a:ext cx="1124890" cy="2241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3139FF1-2FF0-4628-BFF5-BEF74590E53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 y="503213"/>
            <a:ext cx="745306" cy="213985"/>
          </a:xfrm>
          <a:prstGeom prst="rect">
            <a:avLst/>
          </a:prstGeom>
        </p:spPr>
      </p:pic>
    </p:spTree>
    <p:extLst>
      <p:ext uri="{BB962C8B-B14F-4D97-AF65-F5344CB8AC3E}">
        <p14:creationId xmlns:p14="http://schemas.microsoft.com/office/powerpoint/2010/main" val="240121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image RH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B7E6814-DECA-404F-B91C-CCB3A26D8ACC}"/>
              </a:ext>
            </a:extLst>
          </p:cNvPr>
          <p:cNvSpPr>
            <a:spLocks noGrp="1" noChangeAspect="1"/>
          </p:cNvSpPr>
          <p:nvPr>
            <p:ph type="pic" idx="10"/>
          </p:nvPr>
        </p:nvSpPr>
        <p:spPr>
          <a:xfrm>
            <a:off x="6227637" y="1764221"/>
            <a:ext cx="4915363" cy="4530048"/>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 Placeholder 2">
            <a:extLst>
              <a:ext uri="{FF2B5EF4-FFF2-40B4-BE49-F238E27FC236}">
                <a16:creationId xmlns:a16="http://schemas.microsoft.com/office/drawing/2014/main" id="{EBB1DE97-8BD2-44C7-A68D-14273E0DD72E}"/>
              </a:ext>
            </a:extLst>
          </p:cNvPr>
          <p:cNvSpPr>
            <a:spLocks noGrp="1"/>
          </p:cNvSpPr>
          <p:nvPr>
            <p:ph type="body" sz="quarter" idx="11" hasCustomPrompt="1"/>
          </p:nvPr>
        </p:nvSpPr>
        <p:spPr>
          <a:xfrm>
            <a:off x="695324" y="1766935"/>
            <a:ext cx="5063230" cy="4905375"/>
          </a:xfrm>
          <a:prstGeom prst="rect">
            <a:avLst/>
          </a:prstGeom>
        </p:spPr>
        <p:txBody>
          <a:bodyPr/>
          <a:lstStyle>
            <a:lvl1pPr>
              <a:buFont typeface="Arial" panose="020B0604020202020204" pitchFamily="34" charset="0"/>
              <a:buChar char="•"/>
              <a:defRPr sz="1600"/>
            </a:lvl1pPr>
          </a:lstStyle>
          <a:p>
            <a:pPr lvl="0"/>
            <a:r>
              <a:rPr lang="en-US" dirty="0"/>
              <a:t>13-20km off Sussex coast / 72km2 site area</a:t>
            </a:r>
          </a:p>
          <a:p>
            <a:pPr lvl="0"/>
            <a:r>
              <a:rPr lang="en-US" dirty="0"/>
              <a:t>116 x 3.45MW MHI Vestas turbines on monopile foundations piled into the seabed</a:t>
            </a:r>
          </a:p>
          <a:p>
            <a:pPr lvl="0"/>
            <a:r>
              <a:rPr lang="en-US" dirty="0"/>
              <a:t>400MW installed electrical capacity</a:t>
            </a:r>
          </a:p>
          <a:p>
            <a:pPr lvl="0"/>
            <a:r>
              <a:rPr lang="en-US" dirty="0"/>
              <a:t>Hub height 84m / Tip height 140m / Blade length 55m / Rotor diameter 112m</a:t>
            </a:r>
          </a:p>
          <a:p>
            <a:pPr lvl="0"/>
            <a:r>
              <a:rPr lang="en-US" dirty="0"/>
              <a:t>12 strings of subsea array cables, total length 140km, taking power at 33kV</a:t>
            </a:r>
          </a:p>
          <a:p>
            <a:pPr lvl="0"/>
            <a:r>
              <a:rPr lang="en-US" dirty="0"/>
              <a:t>Offshore substation on four-leg jacket foundation transforms power up to 150kV</a:t>
            </a:r>
          </a:p>
          <a:p>
            <a:pPr lvl="0"/>
            <a:r>
              <a:rPr lang="en-US" dirty="0"/>
              <a:t>2 x subsea export cables transport power over 16km to landfall at </a:t>
            </a:r>
            <a:r>
              <a:rPr lang="en-US" dirty="0" err="1"/>
              <a:t>Brooklands</a:t>
            </a:r>
            <a:endParaRPr lang="en-US" dirty="0"/>
          </a:p>
          <a:p>
            <a:pPr lvl="0"/>
            <a:r>
              <a:rPr lang="en-US" dirty="0"/>
              <a:t>27km underground onshore cable route via 2 x circuits to </a:t>
            </a:r>
            <a:r>
              <a:rPr lang="en-US" dirty="0" err="1"/>
              <a:t>Twineham</a:t>
            </a:r>
            <a:endParaRPr lang="en-US" dirty="0"/>
          </a:p>
          <a:p>
            <a:pPr lvl="0"/>
            <a:r>
              <a:rPr lang="en-US" dirty="0"/>
              <a:t>Onshore substation transforms power to 400kV to connect into transmission grid at </a:t>
            </a:r>
            <a:r>
              <a:rPr lang="en-US" dirty="0" err="1"/>
              <a:t>Bolney</a:t>
            </a:r>
            <a:endParaRPr lang="en-US" dirty="0"/>
          </a:p>
        </p:txBody>
      </p:sp>
      <p:sp>
        <p:nvSpPr>
          <p:cNvPr id="8" name="Title 1">
            <a:extLst>
              <a:ext uri="{FF2B5EF4-FFF2-40B4-BE49-F238E27FC236}">
                <a16:creationId xmlns:a16="http://schemas.microsoft.com/office/drawing/2014/main" id="{E6F43491-6D77-4492-BC44-3447D920DF22}"/>
              </a:ext>
            </a:extLst>
          </p:cNvPr>
          <p:cNvSpPr>
            <a:spLocks noGrp="1"/>
          </p:cNvSpPr>
          <p:nvPr>
            <p:ph type="title" hasCustomPrompt="1"/>
          </p:nvPr>
        </p:nvSpPr>
        <p:spPr>
          <a:xfrm>
            <a:off x="695325" y="729327"/>
            <a:ext cx="8991600" cy="818272"/>
          </a:xfrm>
          <a:prstGeom prst="rect">
            <a:avLst/>
          </a:prstGeom>
          <a:noFill/>
        </p:spPr>
        <p:txBody>
          <a:bodyPr>
            <a:noAutofit/>
          </a:bodyPr>
          <a:lstStyle>
            <a:lvl1pPr>
              <a:defRPr sz="3600" b="1">
                <a:gradFill>
                  <a:gsLst>
                    <a:gs pos="0">
                      <a:schemeClr val="tx2"/>
                    </a:gs>
                    <a:gs pos="100000">
                      <a:srgbClr val="5082C0"/>
                    </a:gs>
                  </a:gsLst>
                  <a:lin ang="0" scaled="0"/>
                </a:gradFill>
              </a:defRPr>
            </a:lvl1pPr>
          </a:lstStyle>
          <a:p>
            <a:r>
              <a:rPr lang="en-US" dirty="0"/>
              <a:t>Chart or map title</a:t>
            </a:r>
          </a:p>
        </p:txBody>
      </p:sp>
    </p:spTree>
    <p:extLst>
      <p:ext uri="{BB962C8B-B14F-4D97-AF65-F5344CB8AC3E}">
        <p14:creationId xmlns:p14="http://schemas.microsoft.com/office/powerpoint/2010/main" val="461844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quare image RH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63B49B-AB88-4258-8889-09FA0A4DD224}"/>
              </a:ext>
            </a:extLst>
          </p:cNvPr>
          <p:cNvSpPr/>
          <p:nvPr userDrawn="1"/>
        </p:nvSpPr>
        <p:spPr>
          <a:xfrm>
            <a:off x="65988" y="1480008"/>
            <a:ext cx="12126012" cy="5227747"/>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Picture Placeholder 2">
            <a:extLst>
              <a:ext uri="{FF2B5EF4-FFF2-40B4-BE49-F238E27FC236}">
                <a16:creationId xmlns:a16="http://schemas.microsoft.com/office/drawing/2014/main" id="{6B7E6814-DECA-404F-B91C-CCB3A26D8ACC}"/>
              </a:ext>
            </a:extLst>
          </p:cNvPr>
          <p:cNvSpPr>
            <a:spLocks noGrp="1" noChangeAspect="1"/>
          </p:cNvSpPr>
          <p:nvPr>
            <p:ph type="pic" idx="10"/>
          </p:nvPr>
        </p:nvSpPr>
        <p:spPr>
          <a:xfrm>
            <a:off x="7157449" y="2196445"/>
            <a:ext cx="5034551" cy="3808429"/>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 Placeholder 2">
            <a:extLst>
              <a:ext uri="{FF2B5EF4-FFF2-40B4-BE49-F238E27FC236}">
                <a16:creationId xmlns:a16="http://schemas.microsoft.com/office/drawing/2014/main" id="{EBB1DE97-8BD2-44C7-A68D-14273E0DD72E}"/>
              </a:ext>
            </a:extLst>
          </p:cNvPr>
          <p:cNvSpPr>
            <a:spLocks noGrp="1"/>
          </p:cNvSpPr>
          <p:nvPr>
            <p:ph type="body" sz="quarter" idx="11" hasCustomPrompt="1"/>
          </p:nvPr>
        </p:nvSpPr>
        <p:spPr>
          <a:xfrm>
            <a:off x="695323" y="1766935"/>
            <a:ext cx="6139109" cy="4567877"/>
          </a:xfrm>
          <a:prstGeom prst="rect">
            <a:avLst/>
          </a:prstGeom>
        </p:spPr>
        <p:txBody>
          <a:bodyPr/>
          <a:lstStyle>
            <a:lvl1pPr>
              <a:buFont typeface="Arial" panose="020B0604020202020204" pitchFamily="34" charset="0"/>
              <a:buChar char="•"/>
              <a:defRPr sz="1600"/>
            </a:lvl1pPr>
          </a:lstStyle>
          <a:p>
            <a:pPr lvl="0"/>
            <a:r>
              <a:rPr lang="en-US" dirty="0"/>
              <a:t>13-20km off Sussex coast / 72km2 site area</a:t>
            </a:r>
          </a:p>
          <a:p>
            <a:pPr lvl="0"/>
            <a:r>
              <a:rPr lang="en-US" dirty="0"/>
              <a:t>116 x 3.45MW MHI Vestas turbines on monopile foundations piled into the seabed</a:t>
            </a:r>
          </a:p>
          <a:p>
            <a:pPr lvl="0"/>
            <a:r>
              <a:rPr lang="en-US" dirty="0"/>
              <a:t>400MW installed electrical capacity</a:t>
            </a:r>
          </a:p>
          <a:p>
            <a:pPr lvl="0"/>
            <a:r>
              <a:rPr lang="en-US" dirty="0"/>
              <a:t>Hub height 84m / Tip height 140m / Blade length 55m / Rotor diameter 112m</a:t>
            </a:r>
          </a:p>
          <a:p>
            <a:pPr lvl="0"/>
            <a:r>
              <a:rPr lang="en-US" dirty="0"/>
              <a:t>12 strings of subsea array cables, total length 140km, taking power at 33kV</a:t>
            </a:r>
          </a:p>
          <a:p>
            <a:pPr lvl="0"/>
            <a:r>
              <a:rPr lang="en-US" dirty="0"/>
              <a:t>Offshore substation on four-leg jacket foundation transforms power up to 150kV</a:t>
            </a:r>
          </a:p>
          <a:p>
            <a:pPr lvl="0"/>
            <a:r>
              <a:rPr lang="en-US" dirty="0"/>
              <a:t>2 x subsea export cables transport power over 16km to landfall at </a:t>
            </a:r>
            <a:r>
              <a:rPr lang="en-US" dirty="0" err="1"/>
              <a:t>Brooklands</a:t>
            </a:r>
            <a:endParaRPr lang="en-US" dirty="0"/>
          </a:p>
          <a:p>
            <a:pPr lvl="0"/>
            <a:r>
              <a:rPr lang="en-US" dirty="0"/>
              <a:t>27km underground onshore cable route via 2 x circuits to </a:t>
            </a:r>
            <a:r>
              <a:rPr lang="en-US" dirty="0" err="1"/>
              <a:t>Twineham</a:t>
            </a:r>
            <a:endParaRPr lang="en-US" dirty="0"/>
          </a:p>
          <a:p>
            <a:pPr lvl="0"/>
            <a:r>
              <a:rPr lang="en-US" dirty="0"/>
              <a:t>Onshore substation transforms power to 400kV to connect into transmission grid at </a:t>
            </a:r>
            <a:r>
              <a:rPr lang="en-US" dirty="0" err="1"/>
              <a:t>Bolney</a:t>
            </a:r>
            <a:endParaRPr lang="en-US" dirty="0"/>
          </a:p>
        </p:txBody>
      </p:sp>
      <p:sp>
        <p:nvSpPr>
          <p:cNvPr id="8" name="Title 1">
            <a:extLst>
              <a:ext uri="{FF2B5EF4-FFF2-40B4-BE49-F238E27FC236}">
                <a16:creationId xmlns:a16="http://schemas.microsoft.com/office/drawing/2014/main" id="{E6F43491-6D77-4492-BC44-3447D920DF22}"/>
              </a:ext>
            </a:extLst>
          </p:cNvPr>
          <p:cNvSpPr>
            <a:spLocks noGrp="1"/>
          </p:cNvSpPr>
          <p:nvPr>
            <p:ph type="title" hasCustomPrompt="1"/>
          </p:nvPr>
        </p:nvSpPr>
        <p:spPr>
          <a:xfrm>
            <a:off x="695325" y="729327"/>
            <a:ext cx="8991600" cy="599852"/>
          </a:xfrm>
          <a:prstGeom prst="rect">
            <a:avLst/>
          </a:prstGeom>
          <a:noFill/>
        </p:spPr>
        <p:txBody>
          <a:bodyPr>
            <a:noAutofit/>
          </a:bodyPr>
          <a:lstStyle>
            <a:lvl1pPr>
              <a:defRPr sz="3600" b="1">
                <a:gradFill>
                  <a:gsLst>
                    <a:gs pos="0">
                      <a:schemeClr val="tx2"/>
                    </a:gs>
                    <a:gs pos="100000">
                      <a:srgbClr val="5082C0"/>
                    </a:gs>
                  </a:gsLst>
                  <a:lin ang="0" scaled="0"/>
                </a:gradFill>
              </a:defRPr>
            </a:lvl1pPr>
          </a:lstStyle>
          <a:p>
            <a:r>
              <a:rPr lang="en-US" dirty="0"/>
              <a:t>Chart or map title</a:t>
            </a:r>
          </a:p>
        </p:txBody>
      </p:sp>
    </p:spTree>
    <p:extLst>
      <p:ext uri="{BB962C8B-B14F-4D97-AF65-F5344CB8AC3E}">
        <p14:creationId xmlns:p14="http://schemas.microsoft.com/office/powerpoint/2010/main" val="3892341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quare image RH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63B49B-AB88-4258-8889-09FA0A4DD224}"/>
              </a:ext>
            </a:extLst>
          </p:cNvPr>
          <p:cNvSpPr/>
          <p:nvPr userDrawn="1"/>
        </p:nvSpPr>
        <p:spPr>
          <a:xfrm>
            <a:off x="911" y="207390"/>
            <a:ext cx="7540532" cy="6453232"/>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Picture Placeholder 2">
            <a:extLst>
              <a:ext uri="{FF2B5EF4-FFF2-40B4-BE49-F238E27FC236}">
                <a16:creationId xmlns:a16="http://schemas.microsoft.com/office/drawing/2014/main" id="{6B7E6814-DECA-404F-B91C-CCB3A26D8ACC}"/>
              </a:ext>
            </a:extLst>
          </p:cNvPr>
          <p:cNvSpPr>
            <a:spLocks noGrp="1" noChangeAspect="1"/>
          </p:cNvSpPr>
          <p:nvPr>
            <p:ph type="pic" idx="10"/>
          </p:nvPr>
        </p:nvSpPr>
        <p:spPr>
          <a:xfrm>
            <a:off x="0" y="122548"/>
            <a:ext cx="7540532" cy="658432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 Placeholder 2">
            <a:extLst>
              <a:ext uri="{FF2B5EF4-FFF2-40B4-BE49-F238E27FC236}">
                <a16:creationId xmlns:a16="http://schemas.microsoft.com/office/drawing/2014/main" id="{EBB1DE97-8BD2-44C7-A68D-14273E0DD72E}"/>
              </a:ext>
            </a:extLst>
          </p:cNvPr>
          <p:cNvSpPr>
            <a:spLocks noGrp="1"/>
          </p:cNvSpPr>
          <p:nvPr>
            <p:ph type="body" sz="quarter" idx="11" hasCustomPrompt="1"/>
          </p:nvPr>
        </p:nvSpPr>
        <p:spPr>
          <a:xfrm>
            <a:off x="8267307" y="2017335"/>
            <a:ext cx="3327661" cy="3542414"/>
          </a:xfrm>
          <a:prstGeom prst="rect">
            <a:avLst/>
          </a:prstGeom>
        </p:spPr>
        <p:txBody>
          <a:bodyPr/>
          <a:lstStyle>
            <a:lvl1pPr>
              <a:buFont typeface="Arial" panose="020B0604020202020204" pitchFamily="34" charset="0"/>
              <a:buChar char="•"/>
              <a:defRPr sz="1600"/>
            </a:lvl1pPr>
          </a:lstStyle>
          <a:p>
            <a:pPr lvl="0"/>
            <a:r>
              <a:rPr lang="en-US" dirty="0"/>
              <a:t>13-20km off Sussex coast / 72km2 site area</a:t>
            </a:r>
          </a:p>
          <a:p>
            <a:pPr lvl="0"/>
            <a:r>
              <a:rPr lang="en-US" dirty="0"/>
              <a:t>116 x 3.45MW MHI Vestas turbines on monopile foundations piled into the seabed</a:t>
            </a:r>
          </a:p>
          <a:p>
            <a:pPr lvl="0"/>
            <a:r>
              <a:rPr lang="en-US" dirty="0"/>
              <a:t>400MW installed electrical capacity</a:t>
            </a:r>
          </a:p>
          <a:p>
            <a:pPr lvl="0"/>
            <a:r>
              <a:rPr lang="en-US" dirty="0"/>
              <a:t>Hub height 84m / Tip height 140m / Blade length 55m / Rotor diameter 112m</a:t>
            </a:r>
          </a:p>
          <a:p>
            <a:pPr lvl="0"/>
            <a:r>
              <a:rPr lang="en-US" dirty="0"/>
              <a:t>12 strings of subsea array cables, total length 140km, taking power at 33kV</a:t>
            </a:r>
          </a:p>
        </p:txBody>
      </p:sp>
      <p:pic>
        <p:nvPicPr>
          <p:cNvPr id="4" name="RWE Logo">
            <a:extLst>
              <a:ext uri="{FF2B5EF4-FFF2-40B4-BE49-F238E27FC236}">
                <a16:creationId xmlns:a16="http://schemas.microsoft.com/office/drawing/2014/main" id="{4223BC24-FD5A-4F40-8E23-A132FD3EB386}"/>
              </a:ext>
            </a:extLst>
          </p:cNvPr>
          <p:cNvPicPr>
            <a:picLocks noChangeAspect="1"/>
          </p:cNvPicPr>
          <p:nvPr userDrawn="1"/>
        </p:nvPicPr>
        <p:blipFill>
          <a:blip r:embed="rId2"/>
          <a:stretch>
            <a:fillRect/>
          </a:stretch>
        </p:blipFill>
        <p:spPr bwMode="black">
          <a:xfrm>
            <a:off x="363984" y="6508790"/>
            <a:ext cx="331341" cy="95379"/>
          </a:xfrm>
          <a:prstGeom prst="rect">
            <a:avLst/>
          </a:prstGeom>
        </p:spPr>
      </p:pic>
    </p:spTree>
    <p:extLst>
      <p:ext uri="{BB962C8B-B14F-4D97-AF65-F5344CB8AC3E}">
        <p14:creationId xmlns:p14="http://schemas.microsoft.com/office/powerpoint/2010/main" val="1966781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Blue corner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07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3A96D1-C9A6-4FE4-B7C1-FB77BFDAD8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74416" y="-210571"/>
            <a:ext cx="8461484" cy="3236573"/>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627895F1-E193-4502-B91C-0E39E29BE2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2688" y="152399"/>
            <a:ext cx="2009312" cy="818272"/>
          </a:xfrm>
          <a:prstGeom prst="rect">
            <a:avLst/>
          </a:prstGeom>
        </p:spPr>
      </p:pic>
      <p:pic>
        <p:nvPicPr>
          <p:cNvPr id="15" name="Picture 14" descr="A large body of water with a city in the background&#10;&#10;Description automatically generated">
            <a:extLst>
              <a:ext uri="{FF2B5EF4-FFF2-40B4-BE49-F238E27FC236}">
                <a16:creationId xmlns:a16="http://schemas.microsoft.com/office/drawing/2014/main" id="{084CFEAF-BEF9-4728-85E9-CDEC03C926D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 t="1493" r="-555" b="12815"/>
          <a:stretch/>
        </p:blipFill>
        <p:spPr>
          <a:xfrm>
            <a:off x="-19076" y="-62144"/>
            <a:ext cx="12350162" cy="7004482"/>
          </a:xfrm>
          <a:prstGeom prst="rect">
            <a:avLst/>
          </a:prstGeom>
        </p:spPr>
      </p:pic>
      <p:sp>
        <p:nvSpPr>
          <p:cNvPr id="23" name="Title 1">
            <a:extLst>
              <a:ext uri="{FF2B5EF4-FFF2-40B4-BE49-F238E27FC236}">
                <a16:creationId xmlns:a16="http://schemas.microsoft.com/office/drawing/2014/main" id="{2D86BEBA-62AD-4A25-BF29-E44BDCCDEAC0}"/>
              </a:ext>
            </a:extLst>
          </p:cNvPr>
          <p:cNvSpPr>
            <a:spLocks noGrp="1"/>
          </p:cNvSpPr>
          <p:nvPr>
            <p:ph type="ctrTitle" hasCustomPrompt="1"/>
          </p:nvPr>
        </p:nvSpPr>
        <p:spPr>
          <a:xfrm>
            <a:off x="2747389" y="1635800"/>
            <a:ext cx="5975412" cy="2027392"/>
          </a:xfrm>
          <a:prstGeom prst="rect">
            <a:avLst/>
          </a:prstGeom>
        </p:spPr>
        <p:txBody>
          <a:bodyPr anchor="b"/>
          <a:lstStyle>
            <a:lvl1pPr algn="l">
              <a:defRPr sz="6000" b="1">
                <a:solidFill>
                  <a:schemeClr val="bg1"/>
                </a:solidFill>
              </a:defRPr>
            </a:lvl1pPr>
          </a:lstStyle>
          <a:p>
            <a:r>
              <a:rPr lang="en-US" sz="6000" dirty="0">
                <a:solidFill>
                  <a:schemeClr val="bg1"/>
                </a:solidFill>
              </a:rPr>
              <a:t>Insert a presentation title</a:t>
            </a:r>
            <a:endParaRPr lang="en-US" dirty="0"/>
          </a:p>
        </p:txBody>
      </p:sp>
      <p:sp>
        <p:nvSpPr>
          <p:cNvPr id="27" name="Text Placeholder 24">
            <a:extLst>
              <a:ext uri="{FF2B5EF4-FFF2-40B4-BE49-F238E27FC236}">
                <a16:creationId xmlns:a16="http://schemas.microsoft.com/office/drawing/2014/main" id="{52938568-65CD-4BEB-8CB4-8C3C23D8D95D}"/>
              </a:ext>
            </a:extLst>
          </p:cNvPr>
          <p:cNvSpPr>
            <a:spLocks noGrp="1"/>
          </p:cNvSpPr>
          <p:nvPr>
            <p:ph type="body" sz="quarter" idx="10" hasCustomPrompt="1"/>
          </p:nvPr>
        </p:nvSpPr>
        <p:spPr>
          <a:xfrm>
            <a:off x="2747389" y="3709823"/>
            <a:ext cx="5324475" cy="382354"/>
          </a:xfrm>
          <a:prstGeom prst="rect">
            <a:avLst/>
          </a:prstGeom>
        </p:spPr>
        <p:txBody>
          <a:bodyPr/>
          <a:lstStyle>
            <a:lvl1pPr>
              <a:buNone/>
              <a:defRPr lang="en-US" sz="1800" b="1" kern="1200" dirty="0" smtClean="0">
                <a:solidFill>
                  <a:schemeClr val="bg1"/>
                </a:solidFill>
                <a:latin typeface="+mj-lt"/>
                <a:ea typeface="+mn-ea"/>
                <a:cs typeface="+mn-cs"/>
              </a:defRPr>
            </a:lvl1pPr>
          </a:lstStyle>
          <a:p>
            <a:pPr lvl="0"/>
            <a:r>
              <a:rPr lang="en-US" dirty="0"/>
              <a:t>At this location</a:t>
            </a:r>
          </a:p>
        </p:txBody>
      </p:sp>
      <p:sp>
        <p:nvSpPr>
          <p:cNvPr id="28" name="Text Placeholder 24">
            <a:extLst>
              <a:ext uri="{FF2B5EF4-FFF2-40B4-BE49-F238E27FC236}">
                <a16:creationId xmlns:a16="http://schemas.microsoft.com/office/drawing/2014/main" id="{F2B2626B-3551-4304-A056-1F60378B3140}"/>
              </a:ext>
            </a:extLst>
          </p:cNvPr>
          <p:cNvSpPr>
            <a:spLocks noGrp="1"/>
          </p:cNvSpPr>
          <p:nvPr>
            <p:ph type="body" sz="quarter" idx="11" hasCustomPrompt="1"/>
          </p:nvPr>
        </p:nvSpPr>
        <p:spPr>
          <a:xfrm>
            <a:off x="2741891" y="4012405"/>
            <a:ext cx="5324475" cy="265350"/>
          </a:xfrm>
          <a:prstGeom prst="rect">
            <a:avLst/>
          </a:prstGeom>
        </p:spPr>
        <p:txBody>
          <a:bodyPr/>
          <a:lstStyle>
            <a:lvl1pPr>
              <a:buNone/>
              <a:defRPr lang="en-GB" sz="1800" b="0" kern="1200" dirty="0" smtClean="0">
                <a:solidFill>
                  <a:schemeClr val="bg1"/>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0" dirty="0"/>
              <a:t>10.10.10</a:t>
            </a:r>
          </a:p>
          <a:p>
            <a:pPr lvl="0"/>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C0663C2A-4A51-447D-914C-235F0769F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42" y="147040"/>
            <a:ext cx="1911657" cy="77850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0F1D464C-F852-47EB-A67E-F37F2F162B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29420" y="462579"/>
            <a:ext cx="907221" cy="19186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8AFC9A9-D196-4B9D-829D-F07E40E7B7E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66699" y="503213"/>
            <a:ext cx="1124890" cy="2241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DCC484CE-80FD-4767-8D6E-72B09DCB729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95325" y="503213"/>
            <a:ext cx="745306" cy="213985"/>
          </a:xfrm>
          <a:prstGeom prst="rect">
            <a:avLst/>
          </a:prstGeom>
        </p:spPr>
      </p:pic>
    </p:spTree>
    <p:extLst>
      <p:ext uri="{BB962C8B-B14F-4D97-AF65-F5344CB8AC3E}">
        <p14:creationId xmlns:p14="http://schemas.microsoft.com/office/powerpoint/2010/main" val="294901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able or chart objc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379808-7B0B-4FC6-BA82-1624B56EE409}"/>
              </a:ext>
            </a:extLst>
          </p:cNvPr>
          <p:cNvSpPr>
            <a:spLocks noGrp="1"/>
          </p:cNvSpPr>
          <p:nvPr>
            <p:ph idx="1"/>
          </p:nvPr>
        </p:nvSpPr>
        <p:spPr>
          <a:xfrm>
            <a:off x="695325" y="1699997"/>
            <a:ext cx="8999092" cy="4620903"/>
          </a:xfrm>
          <a:prstGeom prst="rect">
            <a:avLst/>
          </a:prstGeom>
        </p:spPr>
        <p:txBody>
          <a:bodyPr>
            <a:normAutofit fontScale="92500"/>
          </a:bodyPr>
          <a:lstStyle>
            <a:lvl1pPr>
              <a:lnSpc>
                <a:spcPct val="100000"/>
              </a:lnSpc>
              <a:defRPr/>
            </a:lvl1pPr>
          </a:lstStyle>
          <a:p>
            <a:endParaRPr lang="en-GB" sz="1800" dirty="0"/>
          </a:p>
        </p:txBody>
      </p:sp>
      <p:sp>
        <p:nvSpPr>
          <p:cNvPr id="6" name="Title 1">
            <a:extLst>
              <a:ext uri="{FF2B5EF4-FFF2-40B4-BE49-F238E27FC236}">
                <a16:creationId xmlns:a16="http://schemas.microsoft.com/office/drawing/2014/main" id="{A8F73A37-4401-48F7-ADFD-4107BCF271A8}"/>
              </a:ext>
            </a:extLst>
          </p:cNvPr>
          <p:cNvSpPr>
            <a:spLocks noGrp="1"/>
          </p:cNvSpPr>
          <p:nvPr>
            <p:ph type="title" hasCustomPrompt="1"/>
          </p:nvPr>
        </p:nvSpPr>
        <p:spPr>
          <a:xfrm>
            <a:off x="695325" y="729327"/>
            <a:ext cx="6868450" cy="818272"/>
          </a:xfrm>
          <a:prstGeom prst="rect">
            <a:avLst/>
          </a:prstGeom>
          <a:noFill/>
        </p:spPr>
        <p:txBody>
          <a:bodyPr>
            <a:noAutofit/>
          </a:bodyPr>
          <a:lstStyle>
            <a:lvl1pPr>
              <a:defRPr sz="3600" b="1">
                <a:gradFill>
                  <a:gsLst>
                    <a:gs pos="0">
                      <a:schemeClr val="tx2"/>
                    </a:gs>
                    <a:gs pos="100000">
                      <a:srgbClr val="5082C0"/>
                    </a:gs>
                  </a:gsLst>
                  <a:lin ang="0" scaled="0"/>
                </a:gradFill>
              </a:defRPr>
            </a:lvl1pPr>
          </a:lstStyle>
          <a:p>
            <a:r>
              <a:rPr lang="en-US" dirty="0"/>
              <a:t>This is a table title</a:t>
            </a:r>
          </a:p>
        </p:txBody>
      </p:sp>
    </p:spTree>
    <p:extLst>
      <p:ext uri="{BB962C8B-B14F-4D97-AF65-F5344CB8AC3E}">
        <p14:creationId xmlns:p14="http://schemas.microsoft.com/office/powerpoint/2010/main" val="334744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 image RH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10018-C115-4592-9067-41D176D05C4A}"/>
              </a:ext>
            </a:extLst>
          </p:cNvPr>
          <p:cNvSpPr/>
          <p:nvPr userDrawn="1"/>
        </p:nvSpPr>
        <p:spPr>
          <a:xfrm>
            <a:off x="8267700" y="-79899"/>
            <a:ext cx="3924299" cy="70577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67A600ED-30AA-42AE-936B-FD325A966B8E}"/>
              </a:ext>
            </a:extLst>
          </p:cNvPr>
          <p:cNvSpPr>
            <a:spLocks noGrp="1"/>
          </p:cNvSpPr>
          <p:nvPr>
            <p:ph idx="1"/>
          </p:nvPr>
        </p:nvSpPr>
        <p:spPr>
          <a:xfrm>
            <a:off x="695325" y="1717150"/>
            <a:ext cx="6800850" cy="4559300"/>
          </a:xfrm>
          <a:prstGeom prst="rect">
            <a:avLst/>
          </a:prstGeom>
        </p:spPr>
        <p:txBody>
          <a:bodyPr>
            <a:normAutofit fontScale="92500"/>
          </a:bodyPr>
          <a:lstStyle>
            <a:lvl1pPr>
              <a:lnSpc>
                <a:spcPct val="100000"/>
              </a:lnSpc>
              <a:defRPr/>
            </a:lvl1pPr>
          </a:lstStyle>
          <a:p>
            <a:endParaRPr lang="en-GB" sz="1800" dirty="0"/>
          </a:p>
        </p:txBody>
      </p:sp>
      <p:sp>
        <p:nvSpPr>
          <p:cNvPr id="14" name="Title 13">
            <a:extLst>
              <a:ext uri="{FF2B5EF4-FFF2-40B4-BE49-F238E27FC236}">
                <a16:creationId xmlns:a16="http://schemas.microsoft.com/office/drawing/2014/main" id="{5446B22A-30B0-4B04-9158-803AE474690D}"/>
              </a:ext>
            </a:extLst>
          </p:cNvPr>
          <p:cNvSpPr>
            <a:spLocks noGrp="1"/>
          </p:cNvSpPr>
          <p:nvPr>
            <p:ph type="title" hasCustomPrompt="1"/>
          </p:nvPr>
        </p:nvSpPr>
        <p:spPr>
          <a:xfrm>
            <a:off x="695325" y="722091"/>
            <a:ext cx="6800850" cy="585926"/>
          </a:xfrm>
          <a:prstGeom prst="rect">
            <a:avLst/>
          </a:prstGeom>
        </p:spPr>
        <p:txBody>
          <a:bodyPr anchor="t"/>
          <a:lstStyle>
            <a:lvl1pPr>
              <a:defRPr lang="en-GB" sz="3600" b="1" kern="1200" dirty="0">
                <a:gradFill>
                  <a:gsLst>
                    <a:gs pos="0">
                      <a:schemeClr val="tx2"/>
                    </a:gs>
                    <a:gs pos="100000">
                      <a:srgbClr val="5082C0"/>
                    </a:gs>
                  </a:gsLst>
                  <a:lin ang="0" scaled="0"/>
                </a:gradFill>
                <a:latin typeface="+mj-lt"/>
                <a:ea typeface="+mj-ea"/>
                <a:cs typeface="+mj-cs"/>
              </a:defRPr>
            </a:lvl1pPr>
          </a:lstStyle>
          <a:p>
            <a:r>
              <a:rPr lang="en-US" dirty="0"/>
              <a:t>List with picture(s)</a:t>
            </a:r>
            <a:endParaRPr lang="en-GB" dirty="0"/>
          </a:p>
        </p:txBody>
      </p:sp>
      <p:sp>
        <p:nvSpPr>
          <p:cNvPr id="20" name="Picture Placeholder 2">
            <a:extLst>
              <a:ext uri="{FF2B5EF4-FFF2-40B4-BE49-F238E27FC236}">
                <a16:creationId xmlns:a16="http://schemas.microsoft.com/office/drawing/2014/main" id="{2A15D018-44EE-4EAB-8A2C-0C01E07F0F0F}"/>
              </a:ext>
            </a:extLst>
          </p:cNvPr>
          <p:cNvSpPr>
            <a:spLocks noGrp="1" noChangeAspect="1"/>
          </p:cNvSpPr>
          <p:nvPr>
            <p:ph type="pic" idx="10"/>
          </p:nvPr>
        </p:nvSpPr>
        <p:spPr>
          <a:xfrm>
            <a:off x="8273990" y="2724726"/>
            <a:ext cx="3918010" cy="258412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F2D2F514-116E-4259-B624-0120BE3A9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0342" y="147040"/>
            <a:ext cx="1911657" cy="778503"/>
          </a:xfrm>
          <a:prstGeom prst="rect">
            <a:avLst/>
          </a:prstGeom>
        </p:spPr>
      </p:pic>
      <p:pic>
        <p:nvPicPr>
          <p:cNvPr id="6" name="RWE Logo">
            <a:extLst>
              <a:ext uri="{FF2B5EF4-FFF2-40B4-BE49-F238E27FC236}">
                <a16:creationId xmlns:a16="http://schemas.microsoft.com/office/drawing/2014/main" id="{A9D51B14-001F-4345-95EA-55BCCB064622}"/>
              </a:ext>
            </a:extLst>
          </p:cNvPr>
          <p:cNvPicPr>
            <a:picLocks noChangeAspect="1"/>
          </p:cNvPicPr>
          <p:nvPr userDrawn="1"/>
        </p:nvPicPr>
        <p:blipFill>
          <a:blip r:embed="rId3"/>
          <a:stretch>
            <a:fillRect/>
          </a:stretch>
        </p:blipFill>
        <p:spPr bwMode="black">
          <a:xfrm>
            <a:off x="363984" y="6508790"/>
            <a:ext cx="331341" cy="95379"/>
          </a:xfrm>
          <a:prstGeom prst="rect">
            <a:avLst/>
          </a:prstGeom>
        </p:spPr>
      </p:pic>
    </p:spTree>
    <p:extLst>
      <p:ext uri="{BB962C8B-B14F-4D97-AF65-F5344CB8AC3E}">
        <p14:creationId xmlns:p14="http://schemas.microsoft.com/office/powerpoint/2010/main" val="105977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Landscape head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2849732"/>
            <a:ext cx="10652124" cy="736848"/>
          </a:xfrm>
          <a:prstGeom prst="rect">
            <a:avLst/>
          </a:prstGeom>
        </p:spPr>
        <p:txBody>
          <a:bodyPr anchor="b"/>
          <a:lstStyle>
            <a:lvl1pPr>
              <a:defRPr sz="3600" b="1">
                <a:gradFill>
                  <a:gsLst>
                    <a:gs pos="0">
                      <a:schemeClr val="tx2"/>
                    </a:gs>
                    <a:gs pos="100000">
                      <a:srgbClr val="5082C0"/>
                    </a:gs>
                  </a:gsLst>
                  <a:lin ang="0" scaled="0"/>
                </a:gradFill>
              </a:defRPr>
            </a:lvl1pPr>
          </a:lstStyle>
          <a:p>
            <a:r>
              <a:rPr lang="en-US" dirty="0"/>
              <a:t>Add title here</a:t>
            </a:r>
          </a:p>
        </p:txBody>
      </p:sp>
      <p:sp>
        <p:nvSpPr>
          <p:cNvPr id="8" name="Picture Placeholder 7">
            <a:extLst>
              <a:ext uri="{FF2B5EF4-FFF2-40B4-BE49-F238E27FC236}">
                <a16:creationId xmlns:a16="http://schemas.microsoft.com/office/drawing/2014/main" id="{FFBDF6AB-CA0E-42BC-8827-F5DE02B77828}"/>
              </a:ext>
            </a:extLst>
          </p:cNvPr>
          <p:cNvSpPr>
            <a:spLocks noGrp="1"/>
          </p:cNvSpPr>
          <p:nvPr>
            <p:ph type="pic" sz="quarter" idx="13"/>
          </p:nvPr>
        </p:nvSpPr>
        <p:spPr>
          <a:xfrm>
            <a:off x="-44386" y="-20581"/>
            <a:ext cx="12263020" cy="2539263"/>
          </a:xfrm>
          <a:prstGeom prst="rect">
            <a:avLst/>
          </a:prstGeom>
        </p:spPr>
        <p:txBody>
          <a:bodyPr/>
          <a:lstStyle/>
          <a:p>
            <a:endParaRPr lang="en-GB" dirty="0"/>
          </a:p>
        </p:txBody>
      </p:sp>
      <p:sp>
        <p:nvSpPr>
          <p:cNvPr id="9" name="Text Placeholder 11">
            <a:extLst>
              <a:ext uri="{FF2B5EF4-FFF2-40B4-BE49-F238E27FC236}">
                <a16:creationId xmlns:a16="http://schemas.microsoft.com/office/drawing/2014/main" id="{C8E8FD71-C311-4CC0-8F98-0226A5C32F60}"/>
              </a:ext>
            </a:extLst>
          </p:cNvPr>
          <p:cNvSpPr>
            <a:spLocks noGrp="1"/>
          </p:cNvSpPr>
          <p:nvPr>
            <p:ph type="body" sz="quarter" idx="14" hasCustomPrompt="1"/>
          </p:nvPr>
        </p:nvSpPr>
        <p:spPr>
          <a:xfrm>
            <a:off x="695326" y="3924790"/>
            <a:ext cx="5143500" cy="2378355"/>
          </a:xfrm>
          <a:prstGeom prst="rect">
            <a:avLst/>
          </a:prstGeom>
        </p:spPr>
        <p:txBody>
          <a:bodyPr/>
          <a:lstStyle>
            <a:lvl1pPr>
              <a:buFont typeface="Arial" panose="020B0604020202020204" pitchFamily="34" charset="0"/>
              <a:buChar char="•"/>
              <a:defRPr sz="1600"/>
            </a:lvl1pPr>
          </a:lstStyle>
          <a:p>
            <a:pPr lvl="0"/>
            <a:r>
              <a:rPr lang="en-US" dirty="0"/>
              <a:t>Cleared 12,000 boulders &amp; 2 x WWII 500LB bombs after identifying 1,200 potential targets</a:t>
            </a:r>
          </a:p>
          <a:p>
            <a:pPr lvl="0"/>
            <a:r>
              <a:rPr lang="en-US" dirty="0"/>
              <a:t>116 monopile foundations installed Jan - Nov 2016</a:t>
            </a:r>
          </a:p>
          <a:p>
            <a:pPr lvl="0"/>
            <a:r>
              <a:rPr lang="en-US" dirty="0"/>
              <a:t>MPI Discovery together with MPI Adventure installed all 116 turbines within 6 months</a:t>
            </a:r>
          </a:p>
          <a:p>
            <a:pPr lvl="0"/>
            <a:r>
              <a:rPr lang="en-US" dirty="0"/>
              <a:t>First power was generated in November 2017</a:t>
            </a:r>
            <a:endParaRPr lang="en-GB" dirty="0"/>
          </a:p>
        </p:txBody>
      </p:sp>
      <p:sp>
        <p:nvSpPr>
          <p:cNvPr id="10" name="Text Placeholder 11">
            <a:extLst>
              <a:ext uri="{FF2B5EF4-FFF2-40B4-BE49-F238E27FC236}">
                <a16:creationId xmlns:a16="http://schemas.microsoft.com/office/drawing/2014/main" id="{FDDA3A3B-D61C-4205-88A4-BE3211E53176}"/>
              </a:ext>
            </a:extLst>
          </p:cNvPr>
          <p:cNvSpPr>
            <a:spLocks noGrp="1"/>
          </p:cNvSpPr>
          <p:nvPr>
            <p:ph type="body" sz="quarter" idx="15" hasCustomPrompt="1"/>
          </p:nvPr>
        </p:nvSpPr>
        <p:spPr>
          <a:xfrm>
            <a:off x="6353176" y="3924790"/>
            <a:ext cx="5143500" cy="2378355"/>
          </a:xfrm>
          <a:prstGeom prst="rect">
            <a:avLst/>
          </a:prstGeom>
        </p:spPr>
        <p:txBody>
          <a:bodyPr/>
          <a:lstStyle>
            <a:lvl1pPr>
              <a:lnSpc>
                <a:spcPct val="100000"/>
              </a:lnSpc>
              <a:buFont typeface="Arial" panose="020B0604020202020204" pitchFamily="34" charset="0"/>
              <a:buChar char="•"/>
              <a:defRPr lang="en-GB" sz="16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spcAft>
                <a:spcPts val="600"/>
              </a:spcAft>
              <a:buFont typeface="Arial" panose="020B0604020202020204" pitchFamily="34" charset="0"/>
              <a:buChar char="•"/>
            </a:pPr>
            <a:r>
              <a:rPr lang="en-GB" sz="1600" dirty="0"/>
              <a:t>Electrical infrastructure installed: offshore substation, 144km array cables, 2 export cables</a:t>
            </a:r>
          </a:p>
          <a:p>
            <a:pPr marL="228600" lvl="0" indent="-228600" algn="l" defTabSz="914400" rtl="0" eaLnBrk="1" latinLnBrk="0" hangingPunct="1">
              <a:lnSpc>
                <a:spcPct val="90000"/>
              </a:lnSpc>
              <a:spcBef>
                <a:spcPts val="1000"/>
              </a:spcBef>
              <a:spcAft>
                <a:spcPts val="600"/>
              </a:spcAft>
              <a:buFont typeface="Arial" panose="020B0604020202020204" pitchFamily="34" charset="0"/>
              <a:buChar char="•"/>
            </a:pPr>
            <a:r>
              <a:rPr lang="en-GB" sz="1600" dirty="0"/>
              <a:t>Commissioning of all the turbines was completed in March 2018</a:t>
            </a:r>
          </a:p>
          <a:p>
            <a:pPr marL="228600" lvl="0" indent="-228600" algn="l" defTabSz="914400" rtl="0" eaLnBrk="1" latinLnBrk="0" hangingPunct="1">
              <a:lnSpc>
                <a:spcPct val="90000"/>
              </a:lnSpc>
              <a:spcBef>
                <a:spcPts val="1000"/>
              </a:spcBef>
              <a:spcAft>
                <a:spcPts val="600"/>
              </a:spcAft>
              <a:buFont typeface="Arial" panose="020B0604020202020204" pitchFamily="34" charset="0"/>
              <a:buChar char="•"/>
            </a:pPr>
            <a:r>
              <a:rPr lang="en-GB" sz="1600" dirty="0"/>
              <a:t>Finishing works will continue until full operation expected late in 2018</a:t>
            </a:r>
          </a:p>
        </p:txBody>
      </p:sp>
      <p:sp>
        <p:nvSpPr>
          <p:cNvPr id="16" name="Rectangle 15">
            <a:extLst>
              <a:ext uri="{FF2B5EF4-FFF2-40B4-BE49-F238E27FC236}">
                <a16:creationId xmlns:a16="http://schemas.microsoft.com/office/drawing/2014/main" id="{723906E2-A0EC-4720-A310-E8858B35FA38}"/>
              </a:ext>
            </a:extLst>
          </p:cNvPr>
          <p:cNvSpPr/>
          <p:nvPr userDrawn="1"/>
        </p:nvSpPr>
        <p:spPr>
          <a:xfrm flipV="1">
            <a:off x="0" y="2477351"/>
            <a:ext cx="12192000" cy="150245"/>
          </a:xfrm>
          <a:prstGeom prst="rect">
            <a:avLst/>
          </a:prstGeom>
          <a:gradFill>
            <a:gsLst>
              <a:gs pos="0">
                <a:srgbClr val="A4BD28"/>
              </a:gs>
              <a:gs pos="100000">
                <a:srgbClr val="5082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WE Logo">
            <a:extLst>
              <a:ext uri="{FF2B5EF4-FFF2-40B4-BE49-F238E27FC236}">
                <a16:creationId xmlns:a16="http://schemas.microsoft.com/office/drawing/2014/main" id="{106E6C39-68DB-437F-94BF-BD9C572E5905}"/>
              </a:ext>
            </a:extLst>
          </p:cNvPr>
          <p:cNvPicPr>
            <a:picLocks noChangeAspect="1"/>
          </p:cNvPicPr>
          <p:nvPr userDrawn="1"/>
        </p:nvPicPr>
        <p:blipFill>
          <a:blip r:embed="rId2"/>
          <a:stretch>
            <a:fillRect/>
          </a:stretch>
        </p:blipFill>
        <p:spPr bwMode="black">
          <a:xfrm>
            <a:off x="363984" y="6508790"/>
            <a:ext cx="331341" cy="95379"/>
          </a:xfrm>
          <a:prstGeom prst="rect">
            <a:avLst/>
          </a:prstGeom>
        </p:spPr>
      </p:pic>
    </p:spTree>
    <p:extLst>
      <p:ext uri="{BB962C8B-B14F-4D97-AF65-F5344CB8AC3E}">
        <p14:creationId xmlns:p14="http://schemas.microsoft.com/office/powerpoint/2010/main" val="411273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lt image RH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8DCB6C-066F-4681-B14C-A1A0A10946FC}"/>
              </a:ext>
            </a:extLst>
          </p:cNvPr>
          <p:cNvSpPr/>
          <p:nvPr userDrawn="1"/>
        </p:nvSpPr>
        <p:spPr>
          <a:xfrm>
            <a:off x="7155403" y="142874"/>
            <a:ext cx="5036596" cy="6564881"/>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87BCDF6-7FC3-4973-888B-34F41E3DA9E4}"/>
              </a:ext>
            </a:extLst>
          </p:cNvPr>
          <p:cNvSpPr/>
          <p:nvPr userDrawn="1"/>
        </p:nvSpPr>
        <p:spPr>
          <a:xfrm>
            <a:off x="1" y="142874"/>
            <a:ext cx="12192000" cy="118073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67A600ED-30AA-42AE-936B-FD325A966B8E}"/>
              </a:ext>
            </a:extLst>
          </p:cNvPr>
          <p:cNvSpPr>
            <a:spLocks noGrp="1"/>
          </p:cNvSpPr>
          <p:nvPr>
            <p:ph idx="1" hasCustomPrompt="1"/>
          </p:nvPr>
        </p:nvSpPr>
        <p:spPr>
          <a:xfrm>
            <a:off x="695325" y="1655228"/>
            <a:ext cx="6096092" cy="4623023"/>
          </a:xfrm>
          <a:prstGeom prst="rect">
            <a:avLst/>
          </a:prstGeom>
        </p:spPr>
        <p:txBody>
          <a:bodyPr>
            <a:normAutofit fontScale="92500"/>
          </a:bodyPr>
          <a:lstStyle>
            <a:lvl1pPr>
              <a:lnSpc>
                <a:spcPct val="100000"/>
              </a:lnSpc>
              <a:defRPr sz="1600"/>
            </a:lvl1pPr>
          </a:lstStyle>
          <a:p>
            <a:r>
              <a:rPr lang="en-US" sz="1800" dirty="0"/>
              <a:t>E.ON </a:t>
            </a:r>
            <a:r>
              <a:rPr lang="en-US" sz="1800" dirty="0" err="1"/>
              <a:t>recognise</a:t>
            </a:r>
            <a:r>
              <a:rPr lang="en-US" sz="1800" dirty="0"/>
              <a:t> importance of securing local &amp; UK content for a major project, to supply products and services for offshore construction logistics </a:t>
            </a:r>
          </a:p>
          <a:p>
            <a:r>
              <a:rPr lang="en-US" sz="1800" dirty="0"/>
              <a:t>Difficult for local companies to support manufacturing and some elements of construction</a:t>
            </a:r>
          </a:p>
          <a:p>
            <a:r>
              <a:rPr lang="en-US" sz="1800" dirty="0"/>
              <a:t>Opportunities in operations for indirect local employment in form of support service contracts (security, maintenance, cleaning) &amp; local expenditure</a:t>
            </a:r>
            <a:endParaRPr lang="en-GB" sz="1800" dirty="0"/>
          </a:p>
        </p:txBody>
      </p:sp>
      <p:sp>
        <p:nvSpPr>
          <p:cNvPr id="14" name="Title 13">
            <a:extLst>
              <a:ext uri="{FF2B5EF4-FFF2-40B4-BE49-F238E27FC236}">
                <a16:creationId xmlns:a16="http://schemas.microsoft.com/office/drawing/2014/main" id="{5446B22A-30B0-4B04-9158-803AE474690D}"/>
              </a:ext>
            </a:extLst>
          </p:cNvPr>
          <p:cNvSpPr>
            <a:spLocks noGrp="1"/>
          </p:cNvSpPr>
          <p:nvPr>
            <p:ph type="title" hasCustomPrompt="1"/>
          </p:nvPr>
        </p:nvSpPr>
        <p:spPr>
          <a:xfrm>
            <a:off x="695325" y="729327"/>
            <a:ext cx="9709304" cy="520074"/>
          </a:xfrm>
          <a:prstGeom prst="rect">
            <a:avLst/>
          </a:prstGeom>
        </p:spPr>
        <p:txBody>
          <a:bodyPr anchor="t"/>
          <a:lstStyle>
            <a:lvl1pPr>
              <a:defRPr lang="en-GB" sz="3600" b="1" kern="1200" dirty="0">
                <a:solidFill>
                  <a:schemeClr val="bg1"/>
                </a:solidFill>
                <a:latin typeface="+mj-lt"/>
                <a:ea typeface="+mj-ea"/>
                <a:cs typeface="+mj-cs"/>
              </a:defRPr>
            </a:lvl1pPr>
          </a:lstStyle>
          <a:p>
            <a:r>
              <a:rPr lang="en-US" dirty="0"/>
              <a:t>A one line title can fit here</a:t>
            </a:r>
            <a:endParaRPr lang="en-GB" dirty="0"/>
          </a:p>
        </p:txBody>
      </p:sp>
      <p:sp>
        <p:nvSpPr>
          <p:cNvPr id="20" name="Picture Placeholder 2">
            <a:extLst>
              <a:ext uri="{FF2B5EF4-FFF2-40B4-BE49-F238E27FC236}">
                <a16:creationId xmlns:a16="http://schemas.microsoft.com/office/drawing/2014/main" id="{2A15D018-44EE-4EAB-8A2C-0C01E07F0F0F}"/>
              </a:ext>
            </a:extLst>
          </p:cNvPr>
          <p:cNvSpPr>
            <a:spLocks noGrp="1" noChangeAspect="1"/>
          </p:cNvSpPr>
          <p:nvPr>
            <p:ph type="pic" idx="10"/>
          </p:nvPr>
        </p:nvSpPr>
        <p:spPr>
          <a:xfrm>
            <a:off x="7539937" y="2716566"/>
            <a:ext cx="4281728" cy="314269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descr="Graphical user interface, application&#10;&#10;Description automatically generated">
            <a:extLst>
              <a:ext uri="{FF2B5EF4-FFF2-40B4-BE49-F238E27FC236}">
                <a16:creationId xmlns:a16="http://schemas.microsoft.com/office/drawing/2014/main" id="{5604D537-6E61-4154-9D20-D4D25ED8B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0342" y="147040"/>
            <a:ext cx="1911657" cy="778503"/>
          </a:xfrm>
          <a:prstGeom prst="rect">
            <a:avLst/>
          </a:prstGeom>
        </p:spPr>
      </p:pic>
      <p:pic>
        <p:nvPicPr>
          <p:cNvPr id="8" name="RWE Logo">
            <a:extLst>
              <a:ext uri="{FF2B5EF4-FFF2-40B4-BE49-F238E27FC236}">
                <a16:creationId xmlns:a16="http://schemas.microsoft.com/office/drawing/2014/main" id="{E9480ED9-48C1-4D5A-9F76-0B2D9DAEC082}"/>
              </a:ext>
            </a:extLst>
          </p:cNvPr>
          <p:cNvPicPr>
            <a:picLocks noChangeAspect="1"/>
          </p:cNvPicPr>
          <p:nvPr userDrawn="1"/>
        </p:nvPicPr>
        <p:blipFill>
          <a:blip r:embed="rId3"/>
          <a:stretch>
            <a:fillRect/>
          </a:stretch>
        </p:blipFill>
        <p:spPr bwMode="black">
          <a:xfrm>
            <a:off x="363984" y="6508790"/>
            <a:ext cx="331341" cy="95379"/>
          </a:xfrm>
          <a:prstGeom prst="rect">
            <a:avLst/>
          </a:prstGeom>
        </p:spPr>
      </p:pic>
    </p:spTree>
    <p:extLst>
      <p:ext uri="{BB962C8B-B14F-4D97-AF65-F5344CB8AC3E}">
        <p14:creationId xmlns:p14="http://schemas.microsoft.com/office/powerpoint/2010/main" val="73723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lt image RH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8DCB6C-066F-4681-B14C-A1A0A10946FC}"/>
              </a:ext>
            </a:extLst>
          </p:cNvPr>
          <p:cNvSpPr/>
          <p:nvPr userDrawn="1"/>
        </p:nvSpPr>
        <p:spPr>
          <a:xfrm>
            <a:off x="7155403" y="142874"/>
            <a:ext cx="5036596" cy="6564881"/>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67A600ED-30AA-42AE-936B-FD325A966B8E}"/>
              </a:ext>
            </a:extLst>
          </p:cNvPr>
          <p:cNvSpPr>
            <a:spLocks noGrp="1"/>
          </p:cNvSpPr>
          <p:nvPr>
            <p:ph idx="1" hasCustomPrompt="1"/>
          </p:nvPr>
        </p:nvSpPr>
        <p:spPr>
          <a:xfrm>
            <a:off x="695325" y="1655228"/>
            <a:ext cx="6096092" cy="4623023"/>
          </a:xfrm>
          <a:prstGeom prst="rect">
            <a:avLst/>
          </a:prstGeom>
        </p:spPr>
        <p:txBody>
          <a:bodyPr>
            <a:normAutofit fontScale="92500"/>
          </a:bodyPr>
          <a:lstStyle>
            <a:lvl1pPr>
              <a:lnSpc>
                <a:spcPct val="100000"/>
              </a:lnSpc>
              <a:defRPr sz="1600"/>
            </a:lvl1pPr>
          </a:lstStyle>
          <a:p>
            <a:r>
              <a:rPr lang="en-US" sz="1800" dirty="0"/>
              <a:t>E.ON </a:t>
            </a:r>
            <a:r>
              <a:rPr lang="en-US" sz="1800" dirty="0" err="1"/>
              <a:t>recognise</a:t>
            </a:r>
            <a:r>
              <a:rPr lang="en-US" sz="1800" dirty="0"/>
              <a:t> importance of securing local &amp; UK content for a major project, to supply products and services for offshore construction logistics </a:t>
            </a:r>
          </a:p>
          <a:p>
            <a:r>
              <a:rPr lang="en-US" sz="1800" dirty="0"/>
              <a:t>Difficult for local companies to support manufacturing and some elements of construction</a:t>
            </a:r>
          </a:p>
          <a:p>
            <a:r>
              <a:rPr lang="en-US" sz="1800" dirty="0"/>
              <a:t>Opportunities in operations for indirect local employment in form of support service contracts (security, maintenance, cleaning) &amp; local expenditure</a:t>
            </a:r>
            <a:endParaRPr lang="en-GB" sz="1800" dirty="0"/>
          </a:p>
        </p:txBody>
      </p:sp>
      <p:sp>
        <p:nvSpPr>
          <p:cNvPr id="20" name="Picture Placeholder 2">
            <a:extLst>
              <a:ext uri="{FF2B5EF4-FFF2-40B4-BE49-F238E27FC236}">
                <a16:creationId xmlns:a16="http://schemas.microsoft.com/office/drawing/2014/main" id="{2A15D018-44EE-4EAB-8A2C-0C01E07F0F0F}"/>
              </a:ext>
            </a:extLst>
          </p:cNvPr>
          <p:cNvSpPr>
            <a:spLocks noGrp="1" noChangeAspect="1"/>
          </p:cNvSpPr>
          <p:nvPr>
            <p:ph type="pic" idx="10"/>
          </p:nvPr>
        </p:nvSpPr>
        <p:spPr>
          <a:xfrm>
            <a:off x="7539937" y="2716566"/>
            <a:ext cx="4281728" cy="314269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8" name="RWE Logo">
            <a:extLst>
              <a:ext uri="{FF2B5EF4-FFF2-40B4-BE49-F238E27FC236}">
                <a16:creationId xmlns:a16="http://schemas.microsoft.com/office/drawing/2014/main" id="{E9480ED9-48C1-4D5A-9F76-0B2D9DAEC082}"/>
              </a:ext>
            </a:extLst>
          </p:cNvPr>
          <p:cNvPicPr>
            <a:picLocks noChangeAspect="1"/>
          </p:cNvPicPr>
          <p:nvPr userDrawn="1"/>
        </p:nvPicPr>
        <p:blipFill>
          <a:blip r:embed="rId2"/>
          <a:stretch>
            <a:fillRect/>
          </a:stretch>
        </p:blipFill>
        <p:spPr bwMode="black">
          <a:xfrm>
            <a:off x="363984" y="6508790"/>
            <a:ext cx="331341" cy="95379"/>
          </a:xfrm>
          <a:prstGeom prst="rect">
            <a:avLst/>
          </a:prstGeom>
        </p:spPr>
      </p:pic>
      <p:sp>
        <p:nvSpPr>
          <p:cNvPr id="9" name="Title 13">
            <a:extLst>
              <a:ext uri="{FF2B5EF4-FFF2-40B4-BE49-F238E27FC236}">
                <a16:creationId xmlns:a16="http://schemas.microsoft.com/office/drawing/2014/main" id="{E35DD5EE-1A4D-43D5-B772-C4C8E1BA1119}"/>
              </a:ext>
            </a:extLst>
          </p:cNvPr>
          <p:cNvSpPr>
            <a:spLocks noGrp="1"/>
          </p:cNvSpPr>
          <p:nvPr>
            <p:ph type="title" hasCustomPrompt="1"/>
          </p:nvPr>
        </p:nvSpPr>
        <p:spPr>
          <a:xfrm>
            <a:off x="695325" y="722091"/>
            <a:ext cx="6800850" cy="585926"/>
          </a:xfrm>
          <a:prstGeom prst="rect">
            <a:avLst/>
          </a:prstGeom>
        </p:spPr>
        <p:txBody>
          <a:bodyPr anchor="t"/>
          <a:lstStyle>
            <a:lvl1pPr>
              <a:defRPr lang="en-GB" sz="3600" b="1" kern="1200" dirty="0">
                <a:gradFill>
                  <a:gsLst>
                    <a:gs pos="0">
                      <a:schemeClr val="tx2"/>
                    </a:gs>
                    <a:gs pos="100000">
                      <a:srgbClr val="5082C0"/>
                    </a:gs>
                  </a:gsLst>
                  <a:lin ang="0" scaled="0"/>
                </a:gradFill>
                <a:latin typeface="+mj-lt"/>
                <a:ea typeface="+mj-ea"/>
                <a:cs typeface="+mj-cs"/>
              </a:defRPr>
            </a:lvl1pPr>
          </a:lstStyle>
          <a:p>
            <a:r>
              <a:rPr lang="en-US" dirty="0"/>
              <a:t>Title here</a:t>
            </a:r>
            <a:endParaRPr lang="en-GB" dirty="0"/>
          </a:p>
        </p:txBody>
      </p:sp>
    </p:spTree>
    <p:extLst>
      <p:ext uri="{BB962C8B-B14F-4D97-AF65-F5344CB8AC3E}">
        <p14:creationId xmlns:p14="http://schemas.microsoft.com/office/powerpoint/2010/main" val="355648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lt image RH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BCDF6-7FC3-4973-888B-34F41E3DA9E4}"/>
              </a:ext>
            </a:extLst>
          </p:cNvPr>
          <p:cNvSpPr/>
          <p:nvPr userDrawn="1"/>
        </p:nvSpPr>
        <p:spPr>
          <a:xfrm>
            <a:off x="1" y="142874"/>
            <a:ext cx="12192000" cy="118073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Title 13">
            <a:extLst>
              <a:ext uri="{FF2B5EF4-FFF2-40B4-BE49-F238E27FC236}">
                <a16:creationId xmlns:a16="http://schemas.microsoft.com/office/drawing/2014/main" id="{5446B22A-30B0-4B04-9158-803AE474690D}"/>
              </a:ext>
            </a:extLst>
          </p:cNvPr>
          <p:cNvSpPr>
            <a:spLocks noGrp="1"/>
          </p:cNvSpPr>
          <p:nvPr>
            <p:ph type="title" hasCustomPrompt="1"/>
          </p:nvPr>
        </p:nvSpPr>
        <p:spPr>
          <a:xfrm>
            <a:off x="695325" y="729327"/>
            <a:ext cx="9709304" cy="520074"/>
          </a:xfrm>
          <a:prstGeom prst="rect">
            <a:avLst/>
          </a:prstGeom>
        </p:spPr>
        <p:txBody>
          <a:bodyPr anchor="t"/>
          <a:lstStyle>
            <a:lvl1pPr>
              <a:defRPr lang="en-GB" sz="3600" b="1" kern="1200" dirty="0">
                <a:solidFill>
                  <a:schemeClr val="bg1"/>
                </a:solidFill>
                <a:latin typeface="+mj-lt"/>
                <a:ea typeface="+mj-ea"/>
                <a:cs typeface="+mj-cs"/>
              </a:defRPr>
            </a:lvl1pPr>
          </a:lstStyle>
          <a:p>
            <a:r>
              <a:rPr lang="en-US" dirty="0"/>
              <a:t>A one line title can fit here</a:t>
            </a:r>
            <a:endParaRPr lang="en-GB" dirty="0"/>
          </a:p>
        </p:txBody>
      </p:sp>
      <p:pic>
        <p:nvPicPr>
          <p:cNvPr id="6" name="Picture 5" descr="Graphical user interface, application&#10;&#10;Description automatically generated">
            <a:extLst>
              <a:ext uri="{FF2B5EF4-FFF2-40B4-BE49-F238E27FC236}">
                <a16:creationId xmlns:a16="http://schemas.microsoft.com/office/drawing/2014/main" id="{5604D537-6E61-4154-9D20-D4D25ED8B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0342" y="147040"/>
            <a:ext cx="1911657" cy="778503"/>
          </a:xfrm>
          <a:prstGeom prst="rect">
            <a:avLst/>
          </a:prstGeom>
        </p:spPr>
      </p:pic>
      <p:pic>
        <p:nvPicPr>
          <p:cNvPr id="8" name="RWE Logo">
            <a:extLst>
              <a:ext uri="{FF2B5EF4-FFF2-40B4-BE49-F238E27FC236}">
                <a16:creationId xmlns:a16="http://schemas.microsoft.com/office/drawing/2014/main" id="{E9480ED9-48C1-4D5A-9F76-0B2D9DAEC082}"/>
              </a:ext>
            </a:extLst>
          </p:cNvPr>
          <p:cNvPicPr>
            <a:picLocks noChangeAspect="1"/>
          </p:cNvPicPr>
          <p:nvPr userDrawn="1"/>
        </p:nvPicPr>
        <p:blipFill>
          <a:blip r:embed="rId3"/>
          <a:stretch>
            <a:fillRect/>
          </a:stretch>
        </p:blipFill>
        <p:spPr bwMode="black">
          <a:xfrm>
            <a:off x="363984" y="6508790"/>
            <a:ext cx="331341" cy="95379"/>
          </a:xfrm>
          <a:prstGeom prst="rect">
            <a:avLst/>
          </a:prstGeom>
        </p:spPr>
      </p:pic>
      <p:sp>
        <p:nvSpPr>
          <p:cNvPr id="9" name="Picture Placeholder 2">
            <a:extLst>
              <a:ext uri="{FF2B5EF4-FFF2-40B4-BE49-F238E27FC236}">
                <a16:creationId xmlns:a16="http://schemas.microsoft.com/office/drawing/2014/main" id="{30C2DF9A-925A-4E85-93CC-5FCFA7DD8482}"/>
              </a:ext>
            </a:extLst>
          </p:cNvPr>
          <p:cNvSpPr>
            <a:spLocks noGrp="1" noChangeAspect="1"/>
          </p:cNvSpPr>
          <p:nvPr>
            <p:ph type="pic" idx="10"/>
          </p:nvPr>
        </p:nvSpPr>
        <p:spPr>
          <a:xfrm>
            <a:off x="695324" y="1764221"/>
            <a:ext cx="4915363" cy="4530048"/>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2D23E08D-5777-4006-B4EB-58BC1641C591}"/>
              </a:ext>
            </a:extLst>
          </p:cNvPr>
          <p:cNvSpPr>
            <a:spLocks noGrp="1"/>
          </p:cNvSpPr>
          <p:nvPr>
            <p:ph type="body" sz="quarter" idx="11" hasCustomPrompt="1"/>
          </p:nvPr>
        </p:nvSpPr>
        <p:spPr>
          <a:xfrm>
            <a:off x="6096002" y="1766935"/>
            <a:ext cx="5063230" cy="4905375"/>
          </a:xfrm>
          <a:prstGeom prst="rect">
            <a:avLst/>
          </a:prstGeom>
        </p:spPr>
        <p:txBody>
          <a:bodyPr/>
          <a:lstStyle>
            <a:lvl1pPr>
              <a:buFont typeface="Arial" panose="020B0604020202020204" pitchFamily="34" charset="0"/>
              <a:buChar char="•"/>
              <a:defRPr sz="1600"/>
            </a:lvl1pPr>
          </a:lstStyle>
          <a:p>
            <a:pPr lvl="0"/>
            <a:r>
              <a:rPr lang="en-US" dirty="0"/>
              <a:t>13-20km off Sussex coast / 72km2 site area</a:t>
            </a:r>
          </a:p>
          <a:p>
            <a:pPr lvl="0"/>
            <a:r>
              <a:rPr lang="en-US" dirty="0"/>
              <a:t>116 x 3.45MW MHI Vestas turbines on monopile foundations piled into the seabed</a:t>
            </a:r>
          </a:p>
          <a:p>
            <a:pPr lvl="0"/>
            <a:r>
              <a:rPr lang="en-US" dirty="0"/>
              <a:t>400MW installed electrical capacity</a:t>
            </a:r>
          </a:p>
          <a:p>
            <a:pPr lvl="0"/>
            <a:r>
              <a:rPr lang="en-US" dirty="0"/>
              <a:t>Hub height 84m / Tip height 140m / Blade length 55m / Rotor diameter 112m</a:t>
            </a:r>
          </a:p>
          <a:p>
            <a:pPr lvl="0"/>
            <a:r>
              <a:rPr lang="en-US" dirty="0"/>
              <a:t>12 strings of subsea array cables, total length 140km, taking power at 33kV</a:t>
            </a:r>
          </a:p>
          <a:p>
            <a:pPr lvl="0"/>
            <a:r>
              <a:rPr lang="en-US" dirty="0"/>
              <a:t>Offshore substation on four-leg jacket foundation transforms power up to 150kV</a:t>
            </a:r>
          </a:p>
          <a:p>
            <a:pPr lvl="0"/>
            <a:r>
              <a:rPr lang="en-US" dirty="0"/>
              <a:t>2 x subsea export cables transport power over 16km to landfall at </a:t>
            </a:r>
            <a:r>
              <a:rPr lang="en-US" dirty="0" err="1"/>
              <a:t>Brooklands</a:t>
            </a:r>
            <a:endParaRPr lang="en-US" dirty="0"/>
          </a:p>
          <a:p>
            <a:pPr lvl="0"/>
            <a:r>
              <a:rPr lang="en-US" dirty="0"/>
              <a:t>27km underground onshore cable route via 2 x circuits to </a:t>
            </a:r>
            <a:r>
              <a:rPr lang="en-US" dirty="0" err="1"/>
              <a:t>Twineham</a:t>
            </a:r>
            <a:endParaRPr lang="en-US" dirty="0"/>
          </a:p>
          <a:p>
            <a:pPr lvl="0"/>
            <a:r>
              <a:rPr lang="en-US" dirty="0"/>
              <a:t>Onshore substation transforms power to 400kV to connect into transmission grid at </a:t>
            </a:r>
            <a:r>
              <a:rPr lang="en-US" dirty="0" err="1"/>
              <a:t>Bolney</a:t>
            </a:r>
            <a:endParaRPr lang="en-US" dirty="0"/>
          </a:p>
        </p:txBody>
      </p:sp>
    </p:spTree>
    <p:extLst>
      <p:ext uri="{BB962C8B-B14F-4D97-AF65-F5344CB8AC3E}">
        <p14:creationId xmlns:p14="http://schemas.microsoft.com/office/powerpoint/2010/main" val="409908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2 images LH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83F5889-AA8B-4AB7-863B-127096F38196}"/>
              </a:ext>
            </a:extLst>
          </p:cNvPr>
          <p:cNvSpPr/>
          <p:nvPr userDrawn="1"/>
        </p:nvSpPr>
        <p:spPr>
          <a:xfrm>
            <a:off x="-1" y="142875"/>
            <a:ext cx="5364481" cy="65589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695324" y="725292"/>
            <a:ext cx="3952089" cy="696066"/>
          </a:xfrm>
          <a:prstGeom prst="rect">
            <a:avLst/>
          </a:prstGeom>
          <a:noFill/>
        </p:spPr>
        <p:txBody>
          <a:bodyPr anchor="t">
            <a:noAutofit/>
          </a:bodyPr>
          <a:lstStyle>
            <a:lvl1pPr>
              <a:defRPr sz="3600" b="1">
                <a:solidFill>
                  <a:schemeClr val="bg2"/>
                </a:solidFill>
              </a:defRPr>
            </a:lvl1pPr>
          </a:lstStyle>
          <a:p>
            <a:r>
              <a:rPr lang="en-US" dirty="0"/>
              <a:t>Q &amp; A</a:t>
            </a:r>
          </a:p>
        </p:txBody>
      </p:sp>
      <p:sp>
        <p:nvSpPr>
          <p:cNvPr id="19" name="Picture Placeholder 2">
            <a:extLst>
              <a:ext uri="{FF2B5EF4-FFF2-40B4-BE49-F238E27FC236}">
                <a16:creationId xmlns:a16="http://schemas.microsoft.com/office/drawing/2014/main" id="{F23D15D4-35C9-41B5-B684-59E5638E7123}"/>
              </a:ext>
            </a:extLst>
          </p:cNvPr>
          <p:cNvSpPr>
            <a:spLocks noGrp="1" noChangeAspect="1"/>
          </p:cNvSpPr>
          <p:nvPr>
            <p:ph type="pic" idx="1"/>
          </p:nvPr>
        </p:nvSpPr>
        <p:spPr>
          <a:xfrm>
            <a:off x="728766" y="3233263"/>
            <a:ext cx="1110309" cy="142380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24806C8A-91AE-4368-84A3-217AB7292CCF}"/>
              </a:ext>
            </a:extLst>
          </p:cNvPr>
          <p:cNvSpPr>
            <a:spLocks noGrp="1" noChangeAspect="1"/>
          </p:cNvSpPr>
          <p:nvPr>
            <p:ph type="pic" idx="14"/>
          </p:nvPr>
        </p:nvSpPr>
        <p:spPr>
          <a:xfrm>
            <a:off x="728766" y="4870602"/>
            <a:ext cx="1110309" cy="142380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9436CD77-802A-4AC1-B3B2-2FA665E0B757}"/>
              </a:ext>
            </a:extLst>
          </p:cNvPr>
          <p:cNvSpPr>
            <a:spLocks noGrp="1" noChangeAspect="1"/>
          </p:cNvSpPr>
          <p:nvPr>
            <p:ph type="pic" idx="15"/>
          </p:nvPr>
        </p:nvSpPr>
        <p:spPr>
          <a:xfrm>
            <a:off x="716173" y="1553717"/>
            <a:ext cx="1110308" cy="1423800"/>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9" name="Text Placeholder 11">
            <a:extLst>
              <a:ext uri="{FF2B5EF4-FFF2-40B4-BE49-F238E27FC236}">
                <a16:creationId xmlns:a16="http://schemas.microsoft.com/office/drawing/2014/main" id="{F4C134C8-1C35-421B-ACB3-C2F19D43FDF9}"/>
              </a:ext>
            </a:extLst>
          </p:cNvPr>
          <p:cNvSpPr>
            <a:spLocks noGrp="1"/>
          </p:cNvSpPr>
          <p:nvPr>
            <p:ph type="body" sz="quarter" idx="21" hasCustomPrompt="1"/>
          </p:nvPr>
        </p:nvSpPr>
        <p:spPr>
          <a:xfrm>
            <a:off x="2104289" y="5118007"/>
            <a:ext cx="3115782" cy="289853"/>
          </a:xfrm>
          <a:prstGeom prst="rect">
            <a:avLst/>
          </a:prstGeom>
        </p:spPr>
        <p:txBody>
          <a:bodyPr>
            <a:normAutofit/>
          </a:bodyPr>
          <a:lstStyle>
            <a:lvl1pPr>
              <a:buFont typeface="Arial" panose="020B0604020202020204" pitchFamily="34" charset="0"/>
              <a:buNone/>
              <a:defRPr sz="2000" b="1">
                <a:solidFill>
                  <a:schemeClr val="bg1"/>
                </a:solidFill>
                <a:latin typeface="+mj-lt"/>
              </a:defRPr>
            </a:lvl1pPr>
          </a:lstStyle>
          <a:p>
            <a:pPr lvl="0"/>
            <a:r>
              <a:rPr lang="en-US" dirty="0"/>
              <a:t>Name</a:t>
            </a:r>
          </a:p>
        </p:txBody>
      </p:sp>
      <p:sp>
        <p:nvSpPr>
          <p:cNvPr id="34" name="Text Placeholder 11">
            <a:extLst>
              <a:ext uri="{FF2B5EF4-FFF2-40B4-BE49-F238E27FC236}">
                <a16:creationId xmlns:a16="http://schemas.microsoft.com/office/drawing/2014/main" id="{82DE633D-5F2F-4DE7-A1CA-F5FDCBE5053B}"/>
              </a:ext>
            </a:extLst>
          </p:cNvPr>
          <p:cNvSpPr>
            <a:spLocks noGrp="1"/>
          </p:cNvSpPr>
          <p:nvPr>
            <p:ph type="body" sz="quarter" idx="22" hasCustomPrompt="1"/>
          </p:nvPr>
        </p:nvSpPr>
        <p:spPr>
          <a:xfrm>
            <a:off x="2104289" y="5448116"/>
            <a:ext cx="3115782" cy="544705"/>
          </a:xfrm>
          <a:prstGeom prst="rect">
            <a:avLst/>
          </a:prstGeom>
        </p:spPr>
        <p:txBody>
          <a:bodyPr/>
          <a:lstStyle>
            <a:lvl1pPr>
              <a:buFont typeface="Arial" panose="020B0604020202020204" pitchFamily="34" charset="0"/>
              <a:buNone/>
              <a:defRPr sz="1400" b="0">
                <a:solidFill>
                  <a:schemeClr val="bg2"/>
                </a:solidFill>
                <a:latin typeface="+mn-lt"/>
              </a:defRPr>
            </a:lvl1pPr>
          </a:lstStyle>
          <a:p>
            <a:pPr lvl="0"/>
            <a:r>
              <a:rPr lang="en-US" dirty="0"/>
              <a:t>Role</a:t>
            </a:r>
          </a:p>
          <a:p>
            <a:pPr lvl="0"/>
            <a:r>
              <a:rPr lang="en-US" dirty="0"/>
              <a:t>Email</a:t>
            </a:r>
            <a:endParaRPr lang="en-GB" dirty="0"/>
          </a:p>
        </p:txBody>
      </p:sp>
      <p:sp>
        <p:nvSpPr>
          <p:cNvPr id="36" name="Text Placeholder 11">
            <a:extLst>
              <a:ext uri="{FF2B5EF4-FFF2-40B4-BE49-F238E27FC236}">
                <a16:creationId xmlns:a16="http://schemas.microsoft.com/office/drawing/2014/main" id="{6BA06B9D-46BD-4BAC-84F9-378E2F4BDD20}"/>
              </a:ext>
            </a:extLst>
          </p:cNvPr>
          <p:cNvSpPr>
            <a:spLocks noGrp="1"/>
          </p:cNvSpPr>
          <p:nvPr>
            <p:ph type="body" sz="quarter" idx="23" hasCustomPrompt="1"/>
          </p:nvPr>
        </p:nvSpPr>
        <p:spPr>
          <a:xfrm>
            <a:off x="2104289" y="3529491"/>
            <a:ext cx="3115782" cy="289853"/>
          </a:xfrm>
          <a:prstGeom prst="rect">
            <a:avLst/>
          </a:prstGeom>
        </p:spPr>
        <p:txBody>
          <a:bodyPr>
            <a:normAutofit/>
          </a:bodyPr>
          <a:lstStyle>
            <a:lvl1pPr>
              <a:buFont typeface="Arial" panose="020B0604020202020204" pitchFamily="34" charset="0"/>
              <a:buNone/>
              <a:defRPr sz="2000" b="1">
                <a:solidFill>
                  <a:schemeClr val="bg1"/>
                </a:solidFill>
                <a:latin typeface="+mj-lt"/>
              </a:defRPr>
            </a:lvl1pPr>
          </a:lstStyle>
          <a:p>
            <a:pPr lvl="0"/>
            <a:r>
              <a:rPr lang="en-US" dirty="0"/>
              <a:t>Name</a:t>
            </a:r>
          </a:p>
        </p:txBody>
      </p:sp>
      <p:sp>
        <p:nvSpPr>
          <p:cNvPr id="37" name="Text Placeholder 11">
            <a:extLst>
              <a:ext uri="{FF2B5EF4-FFF2-40B4-BE49-F238E27FC236}">
                <a16:creationId xmlns:a16="http://schemas.microsoft.com/office/drawing/2014/main" id="{163F73E9-12B1-4C2B-B48C-A59FBD785DE7}"/>
              </a:ext>
            </a:extLst>
          </p:cNvPr>
          <p:cNvSpPr>
            <a:spLocks noGrp="1"/>
          </p:cNvSpPr>
          <p:nvPr>
            <p:ph type="body" sz="quarter" idx="24" hasCustomPrompt="1"/>
          </p:nvPr>
        </p:nvSpPr>
        <p:spPr>
          <a:xfrm>
            <a:off x="2104289" y="3859600"/>
            <a:ext cx="3115782" cy="544705"/>
          </a:xfrm>
          <a:prstGeom prst="rect">
            <a:avLst/>
          </a:prstGeom>
        </p:spPr>
        <p:txBody>
          <a:bodyPr/>
          <a:lstStyle>
            <a:lvl1pPr>
              <a:buFont typeface="Arial" panose="020B0604020202020204" pitchFamily="34" charset="0"/>
              <a:buNone/>
              <a:defRPr sz="1400" b="0">
                <a:solidFill>
                  <a:schemeClr val="bg2"/>
                </a:solidFill>
                <a:latin typeface="+mn-lt"/>
              </a:defRPr>
            </a:lvl1pPr>
          </a:lstStyle>
          <a:p>
            <a:pPr lvl="0"/>
            <a:r>
              <a:rPr lang="en-US" dirty="0"/>
              <a:t>Role</a:t>
            </a:r>
          </a:p>
          <a:p>
            <a:pPr lvl="0"/>
            <a:r>
              <a:rPr lang="en-US" dirty="0"/>
              <a:t>Email</a:t>
            </a:r>
            <a:endParaRPr lang="en-GB" dirty="0"/>
          </a:p>
        </p:txBody>
      </p:sp>
      <p:sp>
        <p:nvSpPr>
          <p:cNvPr id="38" name="Text Placeholder 11">
            <a:extLst>
              <a:ext uri="{FF2B5EF4-FFF2-40B4-BE49-F238E27FC236}">
                <a16:creationId xmlns:a16="http://schemas.microsoft.com/office/drawing/2014/main" id="{E0FFFBE2-D0A4-43E2-937F-F4E3C1B85FCC}"/>
              </a:ext>
            </a:extLst>
          </p:cNvPr>
          <p:cNvSpPr>
            <a:spLocks noGrp="1"/>
          </p:cNvSpPr>
          <p:nvPr>
            <p:ph type="body" sz="quarter" idx="25" hasCustomPrompt="1"/>
          </p:nvPr>
        </p:nvSpPr>
        <p:spPr>
          <a:xfrm>
            <a:off x="2091696" y="1806033"/>
            <a:ext cx="3115782" cy="289853"/>
          </a:xfrm>
          <a:prstGeom prst="rect">
            <a:avLst/>
          </a:prstGeom>
        </p:spPr>
        <p:txBody>
          <a:bodyPr>
            <a:normAutofit/>
          </a:bodyPr>
          <a:lstStyle>
            <a:lvl1pPr>
              <a:buFont typeface="Arial" panose="020B0604020202020204" pitchFamily="34" charset="0"/>
              <a:buNone/>
              <a:defRPr sz="2000" b="1">
                <a:solidFill>
                  <a:schemeClr val="bg1"/>
                </a:solidFill>
                <a:latin typeface="+mj-lt"/>
              </a:defRPr>
            </a:lvl1pPr>
          </a:lstStyle>
          <a:p>
            <a:pPr lvl="0"/>
            <a:r>
              <a:rPr lang="en-US" dirty="0"/>
              <a:t>Name</a:t>
            </a:r>
          </a:p>
        </p:txBody>
      </p:sp>
      <p:sp>
        <p:nvSpPr>
          <p:cNvPr id="39" name="Text Placeholder 11">
            <a:extLst>
              <a:ext uri="{FF2B5EF4-FFF2-40B4-BE49-F238E27FC236}">
                <a16:creationId xmlns:a16="http://schemas.microsoft.com/office/drawing/2014/main" id="{24621519-CB22-4E1E-9EE2-756AA37D8250}"/>
              </a:ext>
            </a:extLst>
          </p:cNvPr>
          <p:cNvSpPr>
            <a:spLocks noGrp="1"/>
          </p:cNvSpPr>
          <p:nvPr>
            <p:ph type="body" sz="quarter" idx="26" hasCustomPrompt="1"/>
          </p:nvPr>
        </p:nvSpPr>
        <p:spPr>
          <a:xfrm>
            <a:off x="2091696" y="2136142"/>
            <a:ext cx="3115782" cy="544705"/>
          </a:xfrm>
          <a:prstGeom prst="rect">
            <a:avLst/>
          </a:prstGeom>
        </p:spPr>
        <p:txBody>
          <a:bodyPr/>
          <a:lstStyle>
            <a:lvl1pPr>
              <a:buFont typeface="Arial" panose="020B0604020202020204" pitchFamily="34" charset="0"/>
              <a:buNone/>
              <a:defRPr sz="1400" b="0">
                <a:solidFill>
                  <a:schemeClr val="bg2"/>
                </a:solidFill>
                <a:latin typeface="+mn-lt"/>
              </a:defRPr>
            </a:lvl1pPr>
          </a:lstStyle>
          <a:p>
            <a:pPr lvl="0"/>
            <a:r>
              <a:rPr lang="en-US" dirty="0"/>
              <a:t>Role</a:t>
            </a:r>
          </a:p>
          <a:p>
            <a:pPr lvl="0"/>
            <a:r>
              <a:rPr lang="en-US" dirty="0"/>
              <a:t>Email</a:t>
            </a:r>
            <a:endParaRPr lang="en-GB" dirty="0"/>
          </a:p>
        </p:txBody>
      </p:sp>
      <p:pic>
        <p:nvPicPr>
          <p:cNvPr id="4" name="Picture 3" descr="A picture containing drawing&#10;&#10;Description automatically generated">
            <a:extLst>
              <a:ext uri="{FF2B5EF4-FFF2-40B4-BE49-F238E27FC236}">
                <a16:creationId xmlns:a16="http://schemas.microsoft.com/office/drawing/2014/main" id="{BC3A57E0-08E3-4327-8299-158754EEFF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05" y="6508790"/>
            <a:ext cx="330820" cy="94982"/>
          </a:xfrm>
          <a:prstGeom prst="rect">
            <a:avLst/>
          </a:prstGeom>
        </p:spPr>
      </p:pic>
    </p:spTree>
    <p:extLst>
      <p:ext uri="{BB962C8B-B14F-4D97-AF65-F5344CB8AC3E}">
        <p14:creationId xmlns:p14="http://schemas.microsoft.com/office/powerpoint/2010/main" val="3786178705"/>
      </p:ext>
    </p:extLst>
  </p:cSld>
  <p:clrMapOvr>
    <a:masterClrMapping/>
  </p:clrMapOvr>
  <p:extLst>
    <p:ext uri="{DCECCB84-F9BA-43D5-87BE-67443E8EF086}">
      <p15:sldGuideLst xmlns:p15="http://schemas.microsoft.com/office/powerpoint/2012/main">
        <p15:guide id="1" pos="724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AF26A1-3985-4151-9BB6-EB07836A1201}"/>
              </a:ext>
            </a:extLst>
          </p:cNvPr>
          <p:cNvSpPr/>
          <p:nvPr/>
        </p:nvSpPr>
        <p:spPr>
          <a:xfrm flipV="1">
            <a:off x="0" y="-7371"/>
            <a:ext cx="12192000" cy="150245"/>
          </a:xfrm>
          <a:prstGeom prst="rect">
            <a:avLst/>
          </a:prstGeom>
          <a:gradFill>
            <a:gsLst>
              <a:gs pos="0">
                <a:srgbClr val="A4BD28"/>
              </a:gs>
              <a:gs pos="100000">
                <a:srgbClr val="5082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957FEDA-7C40-420B-8371-E168FA49B903}"/>
              </a:ext>
            </a:extLst>
          </p:cNvPr>
          <p:cNvSpPr/>
          <p:nvPr/>
        </p:nvSpPr>
        <p:spPr>
          <a:xfrm flipV="1">
            <a:off x="0" y="6707755"/>
            <a:ext cx="12192000" cy="150245"/>
          </a:xfrm>
          <a:prstGeom prst="rect">
            <a:avLst/>
          </a:prstGeom>
          <a:gradFill>
            <a:gsLst>
              <a:gs pos="0">
                <a:srgbClr val="A4BD28"/>
              </a:gs>
              <a:gs pos="100000">
                <a:srgbClr val="5082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EF25163-DAB7-4707-9BA8-63BEBACF5CB6}"/>
              </a:ext>
            </a:extLst>
          </p:cNvPr>
          <p:cNvSpPr/>
          <p:nvPr userDrawn="1"/>
        </p:nvSpPr>
        <p:spPr>
          <a:xfrm flipV="1">
            <a:off x="0" y="-7371"/>
            <a:ext cx="12192000" cy="150245"/>
          </a:xfrm>
          <a:prstGeom prst="rect">
            <a:avLst/>
          </a:prstGeom>
          <a:gradFill>
            <a:gsLst>
              <a:gs pos="0">
                <a:srgbClr val="A4BD28"/>
              </a:gs>
              <a:gs pos="100000">
                <a:srgbClr val="5082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E1D3D65-3125-4895-A9AE-1D3BD2FEFE2D}"/>
              </a:ext>
            </a:extLst>
          </p:cNvPr>
          <p:cNvSpPr/>
          <p:nvPr userDrawn="1"/>
        </p:nvSpPr>
        <p:spPr>
          <a:xfrm flipV="1">
            <a:off x="0" y="6707755"/>
            <a:ext cx="12192000" cy="150245"/>
          </a:xfrm>
          <a:prstGeom prst="rect">
            <a:avLst/>
          </a:prstGeom>
          <a:gradFill>
            <a:gsLst>
              <a:gs pos="0">
                <a:srgbClr val="A4BD28"/>
              </a:gs>
              <a:gs pos="100000">
                <a:srgbClr val="5082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RWE Logo">
            <a:extLst>
              <a:ext uri="{FF2B5EF4-FFF2-40B4-BE49-F238E27FC236}">
                <a16:creationId xmlns:a16="http://schemas.microsoft.com/office/drawing/2014/main" id="{0DF2830E-DC49-4C5C-BA0B-B96740E6D4CF}"/>
              </a:ext>
            </a:extLst>
          </p:cNvPr>
          <p:cNvPicPr>
            <a:picLocks noChangeAspect="1"/>
          </p:cNvPicPr>
          <p:nvPr userDrawn="1"/>
        </p:nvPicPr>
        <p:blipFill>
          <a:blip r:embed="rId18"/>
          <a:stretch>
            <a:fillRect/>
          </a:stretch>
        </p:blipFill>
        <p:spPr bwMode="black">
          <a:xfrm>
            <a:off x="363984" y="6508790"/>
            <a:ext cx="331341" cy="95379"/>
          </a:xfrm>
          <a:prstGeom prst="rect">
            <a:avLst/>
          </a:prstGeom>
        </p:spPr>
      </p:pic>
      <p:pic>
        <p:nvPicPr>
          <p:cNvPr id="12" name="Picture 11" descr="Logo&#10;&#10;Description automatically generated">
            <a:extLst>
              <a:ext uri="{FF2B5EF4-FFF2-40B4-BE49-F238E27FC236}">
                <a16:creationId xmlns:a16="http://schemas.microsoft.com/office/drawing/2014/main" id="{B2BD2010-0B93-4653-8EE9-DAF7CC926F1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92175" y="147035"/>
            <a:ext cx="1911657" cy="778503"/>
          </a:xfrm>
          <a:prstGeom prst="rect">
            <a:avLst/>
          </a:prstGeom>
        </p:spPr>
      </p:pic>
    </p:spTree>
    <p:extLst>
      <p:ext uri="{BB962C8B-B14F-4D97-AF65-F5344CB8AC3E}">
        <p14:creationId xmlns:p14="http://schemas.microsoft.com/office/powerpoint/2010/main" val="4127285605"/>
      </p:ext>
    </p:extLst>
  </p:cSld>
  <p:clrMap bg1="lt1" tx1="dk1" bg2="lt2" tx2="dk2" accent1="accent1" accent2="accent2" accent3="accent3" accent4="accent4" accent5="accent5" accent6="accent6" hlink="hlink" folHlink="folHlink"/>
  <p:sldLayoutIdLst>
    <p:sldLayoutId id="2147483880" r:id="rId1"/>
    <p:sldLayoutId id="2147483887" r:id="rId2"/>
    <p:sldLayoutId id="2147483888" r:id="rId3"/>
    <p:sldLayoutId id="2147483889" r:id="rId4"/>
    <p:sldLayoutId id="2147483890" r:id="rId5"/>
    <p:sldLayoutId id="2147483906" r:id="rId6"/>
    <p:sldLayoutId id="2147483908" r:id="rId7"/>
    <p:sldLayoutId id="2147483907" r:id="rId8"/>
    <p:sldLayoutId id="2147483898" r:id="rId9"/>
    <p:sldLayoutId id="2147483899" r:id="rId10"/>
    <p:sldLayoutId id="2147483748" r:id="rId11"/>
    <p:sldLayoutId id="2147483745" r:id="rId12"/>
    <p:sldLayoutId id="2147483733" r:id="rId13"/>
    <p:sldLayoutId id="2147483904" r:id="rId14"/>
    <p:sldLayoutId id="2147483905" r:id="rId15"/>
    <p:sldLayoutId id="214748373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rwe.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42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1-01-26 at 11.39.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42" y="147135"/>
            <a:ext cx="9714267" cy="6710865"/>
          </a:xfrm>
          <a:prstGeom prst="rect">
            <a:avLst/>
          </a:prstGeom>
        </p:spPr>
      </p:pic>
    </p:spTree>
    <p:extLst>
      <p:ext uri="{BB962C8B-B14F-4D97-AF65-F5344CB8AC3E}">
        <p14:creationId xmlns:p14="http://schemas.microsoft.com/office/powerpoint/2010/main" val="248747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02 42285-WOOD-CO-ON-FG-0001_Pag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37933" y="-1264694"/>
            <a:ext cx="6617497" cy="9364593"/>
          </a:xfrm>
          <a:prstGeom prst="rect">
            <a:avLst/>
          </a:prstGeom>
        </p:spPr>
      </p:pic>
    </p:spTree>
    <p:extLst>
      <p:ext uri="{BB962C8B-B14F-4D97-AF65-F5344CB8AC3E}">
        <p14:creationId xmlns:p14="http://schemas.microsoft.com/office/powerpoint/2010/main" val="248747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8197690" y="1584325"/>
            <a:ext cx="3757604" cy="4242543"/>
          </a:xfrm>
          <a:prstGeom prst="rect">
            <a:avLst/>
          </a:prstGeom>
        </p:spPr>
        <p:txBody>
          <a:bodyPr/>
          <a:lstStyle/>
          <a:p>
            <a:pPr>
              <a:spcBef>
                <a:spcPts val="1800"/>
              </a:spcBef>
            </a:pPr>
            <a:r>
              <a:rPr lang="en-GB" sz="1600" dirty="0"/>
              <a:t>Shortlist of 3 site substation options we are currently considering, two in the vicinity of existing </a:t>
            </a:r>
            <a:r>
              <a:rPr lang="en-GB" sz="1600" dirty="0" err="1"/>
              <a:t>Bolney</a:t>
            </a:r>
            <a:r>
              <a:rPr lang="en-GB" sz="1600" dirty="0"/>
              <a:t> Substation, with a third option adjacent to </a:t>
            </a:r>
            <a:r>
              <a:rPr lang="en-GB" sz="1600" dirty="0" err="1"/>
              <a:t>Oakendene</a:t>
            </a:r>
            <a:r>
              <a:rPr lang="en-GB" sz="1600" dirty="0"/>
              <a:t> industrial estate </a:t>
            </a:r>
          </a:p>
          <a:p>
            <a:pPr>
              <a:spcBef>
                <a:spcPts val="1800"/>
              </a:spcBef>
            </a:pPr>
            <a:r>
              <a:rPr lang="en-GB" sz="1600" dirty="0"/>
              <a:t>Final decision will need to take into account community feedback, environmental, technical and economic considerations </a:t>
            </a:r>
          </a:p>
          <a:p>
            <a:pPr>
              <a:spcBef>
                <a:spcPts val="1800"/>
              </a:spcBef>
            </a:pPr>
            <a:r>
              <a:rPr lang="en-GB" sz="1600" dirty="0"/>
              <a:t>Currently engaging with Parish Councils and holding virtual informal consultation Jan/Feb 2021 to help identify issues and constraints to help refine proposals</a:t>
            </a:r>
          </a:p>
          <a:p>
            <a:pPr>
              <a:spcBef>
                <a:spcPts val="1800"/>
              </a:spcBef>
            </a:pPr>
            <a:r>
              <a:rPr lang="en-US" sz="1600" dirty="0"/>
              <a:t>Communities will be involved in the final decision on where substation would be sited</a:t>
            </a:r>
            <a:endParaRPr lang="en-GB" sz="1600" dirty="0"/>
          </a:p>
          <a:p>
            <a:pPr>
              <a:spcBef>
                <a:spcPts val="1800"/>
              </a:spcBef>
            </a:pPr>
            <a:r>
              <a:rPr lang="en-GB" sz="1600" dirty="0"/>
              <a:t>No final decision will be made until after Formal Consultation April/May 2021</a:t>
            </a:r>
          </a:p>
          <a:p>
            <a:endParaRPr lang="en-GB" dirty="0"/>
          </a:p>
        </p:txBody>
      </p:sp>
      <p:sp>
        <p:nvSpPr>
          <p:cNvPr id="8" name="TextBox 7"/>
          <p:cNvSpPr txBox="1"/>
          <p:nvPr/>
        </p:nvSpPr>
        <p:spPr>
          <a:xfrm>
            <a:off x="695325" y="687058"/>
            <a:ext cx="9551461" cy="590931"/>
          </a:xfrm>
          <a:prstGeom prst="rect">
            <a:avLst/>
          </a:prstGeom>
          <a:noFill/>
        </p:spPr>
        <p:txBody>
          <a:bodyPr wrap="none" rtlCol="0">
            <a:spAutoFit/>
          </a:bodyPr>
          <a:lstStyle/>
          <a:p>
            <a:pPr defTabSz="914400">
              <a:lnSpc>
                <a:spcPct val="90000"/>
              </a:lnSpc>
              <a:spcBef>
                <a:spcPct val="0"/>
              </a:spcBef>
            </a:pPr>
            <a:r>
              <a:rPr lang="en-GB" sz="3600" b="1" dirty="0">
                <a:gradFill>
                  <a:gsLst>
                    <a:gs pos="0">
                      <a:schemeClr val="tx2"/>
                    </a:gs>
                    <a:gs pos="100000">
                      <a:srgbClr val="5082C0"/>
                    </a:gs>
                  </a:gsLst>
                  <a:lin ang="0" scaled="0"/>
                </a:gradFill>
                <a:latin typeface="+mj-lt"/>
                <a:ea typeface="+mj-ea"/>
                <a:cs typeface="+mj-cs"/>
              </a:rPr>
              <a:t>Onshore substation sites and cable route options</a:t>
            </a:r>
          </a:p>
        </p:txBody>
      </p:sp>
      <p:pic>
        <p:nvPicPr>
          <p:cNvPr id="4" name="Picture 3" descr="Screen Shot 2021-01-20 at 10.54.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 y="1659484"/>
            <a:ext cx="7986120" cy="5039785"/>
          </a:xfrm>
          <a:prstGeom prst="rect">
            <a:avLst/>
          </a:prstGeom>
        </p:spPr>
      </p:pic>
    </p:spTree>
    <p:extLst>
      <p:ext uri="{BB962C8B-B14F-4D97-AF65-F5344CB8AC3E}">
        <p14:creationId xmlns:p14="http://schemas.microsoft.com/office/powerpoint/2010/main" val="89238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4A4753F-398B-44F9-8457-07104BAAA5FC}"/>
              </a:ext>
            </a:extLst>
          </p:cNvPr>
          <p:cNvSpPr>
            <a:spLocks noGrp="1"/>
          </p:cNvSpPr>
          <p:nvPr>
            <p:ph type="body" sz="quarter" idx="11"/>
          </p:nvPr>
        </p:nvSpPr>
        <p:spPr>
          <a:xfrm>
            <a:off x="695322" y="1989368"/>
            <a:ext cx="5012385" cy="3894521"/>
          </a:xfrm>
        </p:spPr>
        <p:txBody>
          <a:bodyPr/>
          <a:lstStyle/>
          <a:p>
            <a:r>
              <a:rPr lang="en-US" dirty="0"/>
              <a:t>Series of </a:t>
            </a:r>
            <a:r>
              <a:rPr lang="en-US" b="1" dirty="0">
                <a:latin typeface="+mj-lt"/>
              </a:rPr>
              <a:t>Expert Technical Groups &amp; Project Liaison Groups </a:t>
            </a:r>
            <a:r>
              <a:rPr lang="en-US" dirty="0"/>
              <a:t>offering two-way information dissemination and to reach a wide audience - worked well with Rampion </a:t>
            </a:r>
          </a:p>
          <a:p>
            <a:r>
              <a:rPr lang="en-US" dirty="0"/>
              <a:t>Early discussions held with Local Planning Authorities, South Downs National Park Authority, Parish Councils, MPs, Marine Management </a:t>
            </a:r>
            <a:r>
              <a:rPr lang="en-US" dirty="0" err="1"/>
              <a:t>Organisation</a:t>
            </a:r>
            <a:r>
              <a:rPr lang="en-US" dirty="0"/>
              <a:t>, Natural England, Historic England and other national bodies</a:t>
            </a:r>
            <a:endParaRPr lang="en-US" b="1" dirty="0">
              <a:latin typeface="+mj-lt"/>
            </a:endParaRPr>
          </a:p>
          <a:p>
            <a:r>
              <a:rPr lang="en-US" b="1" dirty="0">
                <a:latin typeface="+mj-lt"/>
              </a:rPr>
              <a:t>Informal consultation </a:t>
            </a:r>
            <a:r>
              <a:rPr lang="en-US" dirty="0"/>
              <a:t>with stakeholders and local community </a:t>
            </a:r>
            <a:r>
              <a:rPr lang="en-US" b="1" dirty="0">
                <a:latin typeface="+mj-lt"/>
              </a:rPr>
              <a:t>14</a:t>
            </a:r>
            <a:r>
              <a:rPr lang="en-US" b="1" baseline="30000" dirty="0">
                <a:latin typeface="+mj-lt"/>
              </a:rPr>
              <a:t>th</a:t>
            </a:r>
            <a:r>
              <a:rPr lang="en-US" b="1" dirty="0">
                <a:latin typeface="+mj-lt"/>
              </a:rPr>
              <a:t> Jan - 11</a:t>
            </a:r>
            <a:r>
              <a:rPr lang="en-US" b="1" baseline="30000" dirty="0">
                <a:latin typeface="+mj-lt"/>
              </a:rPr>
              <a:t>th</a:t>
            </a:r>
            <a:r>
              <a:rPr lang="en-US" b="1" dirty="0">
                <a:latin typeface="+mj-lt"/>
              </a:rPr>
              <a:t> Feb 2021</a:t>
            </a:r>
          </a:p>
          <a:p>
            <a:r>
              <a:rPr lang="en-US" dirty="0"/>
              <a:t>We’re seeking feedback on local issues and constraints within the onshore and offshore areas of search</a:t>
            </a:r>
          </a:p>
          <a:p>
            <a:r>
              <a:rPr lang="en-US" dirty="0"/>
              <a:t>We’ve launched a </a:t>
            </a:r>
            <a:r>
              <a:rPr lang="en-US" b="1" dirty="0">
                <a:latin typeface="+mj-lt"/>
              </a:rPr>
              <a:t>Virtual Village Hall </a:t>
            </a:r>
            <a:r>
              <a:rPr lang="en-US" dirty="0"/>
              <a:t>while offering face to face meetings via an online booking system, so that all stakeholders and communities can have their say during the ongoing COVID-19 pandemic.</a:t>
            </a:r>
          </a:p>
        </p:txBody>
      </p:sp>
      <p:sp>
        <p:nvSpPr>
          <p:cNvPr id="5" name="Title 4">
            <a:extLst>
              <a:ext uri="{FF2B5EF4-FFF2-40B4-BE49-F238E27FC236}">
                <a16:creationId xmlns:a16="http://schemas.microsoft.com/office/drawing/2014/main" id="{F3EC64AE-0D77-46A4-ABF9-2377D4B07ADE}"/>
              </a:ext>
            </a:extLst>
          </p:cNvPr>
          <p:cNvSpPr>
            <a:spLocks noGrp="1"/>
          </p:cNvSpPr>
          <p:nvPr>
            <p:ph type="title"/>
          </p:nvPr>
        </p:nvSpPr>
        <p:spPr/>
        <p:txBody>
          <a:bodyPr/>
          <a:lstStyle/>
          <a:p>
            <a:r>
              <a:rPr lang="en-GB" dirty="0"/>
              <a:t>5. Community engagement &amp; consultation</a:t>
            </a:r>
          </a:p>
        </p:txBody>
      </p:sp>
      <p:sp>
        <p:nvSpPr>
          <p:cNvPr id="8" name="Text Placeholder 6">
            <a:extLst>
              <a:ext uri="{FF2B5EF4-FFF2-40B4-BE49-F238E27FC236}">
                <a16:creationId xmlns:a16="http://schemas.microsoft.com/office/drawing/2014/main" id="{93096080-719B-42D8-BBD9-EE594DA393DE}"/>
              </a:ext>
            </a:extLst>
          </p:cNvPr>
          <p:cNvSpPr txBox="1">
            <a:spLocks/>
          </p:cNvSpPr>
          <p:nvPr/>
        </p:nvSpPr>
        <p:spPr>
          <a:xfrm>
            <a:off x="5837319" y="1989368"/>
            <a:ext cx="5781773" cy="3894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stage of engagement would then be </a:t>
            </a:r>
            <a:r>
              <a:rPr lang="en-US" b="1" dirty="0">
                <a:latin typeface="Calibri"/>
                <a:cs typeface="Calibri"/>
              </a:rPr>
              <a:t>Formal Consultation </a:t>
            </a:r>
            <a:r>
              <a:rPr lang="en-US" dirty="0"/>
              <a:t>– likely in </a:t>
            </a:r>
            <a:r>
              <a:rPr lang="en-US" b="1" dirty="0">
                <a:latin typeface="+mj-lt"/>
              </a:rPr>
              <a:t>May - July 2021</a:t>
            </a:r>
          </a:p>
          <a:p>
            <a:r>
              <a:rPr lang="en-US" dirty="0"/>
              <a:t>Will involve more specific information about the offshore scope, a refined onshore cable route and substation site options under consideration and we will be inviting feedback (in this case on the merits / relative merits of options) to help refine our proposals</a:t>
            </a:r>
          </a:p>
          <a:p>
            <a:r>
              <a:rPr lang="en-US" dirty="0"/>
              <a:t>We’ll be required to produce a </a:t>
            </a:r>
            <a:r>
              <a:rPr lang="en-US" b="1" dirty="0">
                <a:latin typeface="+mj-lt"/>
              </a:rPr>
              <a:t>Statement of Community Consultation (‘</a:t>
            </a:r>
            <a:r>
              <a:rPr lang="en-US" b="1" dirty="0" err="1">
                <a:latin typeface="+mj-lt"/>
              </a:rPr>
              <a:t>SoCC</a:t>
            </a:r>
            <a:r>
              <a:rPr lang="en-US" b="1" dirty="0">
                <a:latin typeface="+mj-lt"/>
              </a:rPr>
              <a:t>’) </a:t>
            </a:r>
            <a:r>
              <a:rPr lang="en-US" dirty="0"/>
              <a:t>which we need all of the local planning authorities to sign off, to set out exactly how we will formally consult with communities</a:t>
            </a:r>
          </a:p>
          <a:p>
            <a:r>
              <a:rPr lang="en-US" dirty="0"/>
              <a:t>We have to carry out the consultation in accordance with the approved </a:t>
            </a:r>
            <a:r>
              <a:rPr lang="en-US" dirty="0" err="1"/>
              <a:t>SoCC</a:t>
            </a:r>
            <a:r>
              <a:rPr lang="en-US" dirty="0"/>
              <a:t>, which ensures a thorough and meaningful consultation process is carried out</a:t>
            </a:r>
          </a:p>
          <a:p>
            <a:r>
              <a:rPr lang="en-US" dirty="0"/>
              <a:t>A </a:t>
            </a:r>
            <a:r>
              <a:rPr lang="en-US" b="1" dirty="0">
                <a:latin typeface="+mj-lt"/>
              </a:rPr>
              <a:t>Consultation Report </a:t>
            </a:r>
            <a:r>
              <a:rPr lang="en-US" dirty="0"/>
              <a:t>is then produced detailing all of the consultation feedback, analysis and how this has been addressed, which forms an integral component of the consent application</a:t>
            </a:r>
          </a:p>
          <a:p>
            <a:endParaRPr lang="en-US" dirty="0"/>
          </a:p>
          <a:p>
            <a:endParaRPr lang="en-GB" dirty="0"/>
          </a:p>
        </p:txBody>
      </p:sp>
    </p:spTree>
    <p:extLst>
      <p:ext uri="{BB962C8B-B14F-4D97-AF65-F5344CB8AC3E}">
        <p14:creationId xmlns:p14="http://schemas.microsoft.com/office/powerpoint/2010/main" val="412619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3073E4-8CBA-402A-8234-55A0FC185FAF}"/>
              </a:ext>
            </a:extLst>
          </p:cNvPr>
          <p:cNvSpPr>
            <a:spLocks noGrp="1"/>
          </p:cNvSpPr>
          <p:nvPr>
            <p:ph type="title"/>
          </p:nvPr>
        </p:nvSpPr>
        <p:spPr/>
        <p:txBody>
          <a:bodyPr/>
          <a:lstStyle/>
          <a:p>
            <a:r>
              <a:rPr lang="en-GB" dirty="0"/>
              <a:t>6. Indicative timeline*</a:t>
            </a:r>
          </a:p>
        </p:txBody>
      </p:sp>
      <p:graphicFrame>
        <p:nvGraphicFramePr>
          <p:cNvPr id="11" name="Table 10">
            <a:extLst>
              <a:ext uri="{FF2B5EF4-FFF2-40B4-BE49-F238E27FC236}">
                <a16:creationId xmlns:a16="http://schemas.microsoft.com/office/drawing/2014/main" id="{62CD247B-F2D3-4AA9-825D-4C1AAC7C0B25}"/>
              </a:ext>
            </a:extLst>
          </p:cNvPr>
          <p:cNvGraphicFramePr>
            <a:graphicFrameLocks noGrp="1"/>
          </p:cNvGraphicFramePr>
          <p:nvPr>
            <p:extLst>
              <p:ext uri="{D42A27DB-BD31-4B8C-83A1-F6EECF244321}">
                <p14:modId xmlns:p14="http://schemas.microsoft.com/office/powerpoint/2010/main" val="2779530137"/>
              </p:ext>
            </p:extLst>
          </p:nvPr>
        </p:nvGraphicFramePr>
        <p:xfrm>
          <a:off x="695325" y="1756423"/>
          <a:ext cx="8999538" cy="4635631"/>
        </p:xfrm>
        <a:graphic>
          <a:graphicData uri="http://schemas.openxmlformats.org/drawingml/2006/table">
            <a:tbl>
              <a:tblPr firstRow="1" bandRow="1">
                <a:tableStyleId>{7E9639D4-E3E2-4D34-9284-5A2195B3D0D7}</a:tableStyleId>
              </a:tblPr>
              <a:tblGrid>
                <a:gridCol w="6395501">
                  <a:extLst>
                    <a:ext uri="{9D8B030D-6E8A-4147-A177-3AD203B41FA5}">
                      <a16:colId xmlns:a16="http://schemas.microsoft.com/office/drawing/2014/main" val="2005224019"/>
                    </a:ext>
                  </a:extLst>
                </a:gridCol>
                <a:gridCol w="2604037">
                  <a:extLst>
                    <a:ext uri="{9D8B030D-6E8A-4147-A177-3AD203B41FA5}">
                      <a16:colId xmlns:a16="http://schemas.microsoft.com/office/drawing/2014/main" val="3895809896"/>
                    </a:ext>
                  </a:extLst>
                </a:gridCol>
              </a:tblGrid>
              <a:tr h="457840">
                <a:tc>
                  <a:txBody>
                    <a:bodyPr/>
                    <a:lstStyle/>
                    <a:p>
                      <a:r>
                        <a:rPr lang="en-GB" dirty="0"/>
                        <a:t>Milestone</a:t>
                      </a:r>
                    </a:p>
                  </a:txBody>
                  <a:tcPr/>
                </a:tc>
                <a:tc>
                  <a:txBody>
                    <a:bodyPr/>
                    <a:lstStyle/>
                    <a:p>
                      <a:r>
                        <a:rPr lang="en-GB" dirty="0"/>
                        <a:t>Date</a:t>
                      </a:r>
                    </a:p>
                  </a:txBody>
                  <a:tcPr/>
                </a:tc>
                <a:extLst>
                  <a:ext uri="{0D108BD9-81ED-4DB2-BD59-A6C34878D82A}">
                    <a16:rowId xmlns:a16="http://schemas.microsoft.com/office/drawing/2014/main" val="2057635163"/>
                  </a:ext>
                </a:extLst>
              </a:tr>
              <a:tr h="464199">
                <a:tc>
                  <a:txBody>
                    <a:bodyPr/>
                    <a:lstStyle/>
                    <a:p>
                      <a:r>
                        <a:rPr lang="en-GB" dirty="0"/>
                        <a:t>Formal EIA Scoping Opinion</a:t>
                      </a:r>
                    </a:p>
                  </a:txBody>
                  <a:tcPr/>
                </a:tc>
                <a:tc>
                  <a:txBody>
                    <a:bodyPr/>
                    <a:lstStyle/>
                    <a:p>
                      <a:r>
                        <a:rPr lang="en-GB" dirty="0"/>
                        <a:t>Q2 2020</a:t>
                      </a:r>
                    </a:p>
                  </a:txBody>
                  <a:tcPr/>
                </a:tc>
                <a:extLst>
                  <a:ext uri="{0D108BD9-81ED-4DB2-BD59-A6C34878D82A}">
                    <a16:rowId xmlns:a16="http://schemas.microsoft.com/office/drawing/2014/main" val="2517678789"/>
                  </a:ext>
                </a:extLst>
              </a:tr>
              <a:tr h="464199">
                <a:tc>
                  <a:txBody>
                    <a:bodyPr/>
                    <a:lstStyle/>
                    <a:p>
                      <a:r>
                        <a:rPr lang="en-GB" dirty="0"/>
                        <a:t>Stakeholder engagement to help shape proposals</a:t>
                      </a:r>
                    </a:p>
                  </a:txBody>
                  <a:tcPr/>
                </a:tc>
                <a:tc>
                  <a:txBody>
                    <a:bodyPr/>
                    <a:lstStyle/>
                    <a:p>
                      <a:r>
                        <a:rPr lang="en-GB" dirty="0"/>
                        <a:t>Q3 2020 - Q1 2021</a:t>
                      </a:r>
                    </a:p>
                  </a:txBody>
                  <a:tcPr/>
                </a:tc>
                <a:extLst>
                  <a:ext uri="{0D108BD9-81ED-4DB2-BD59-A6C34878D82A}">
                    <a16:rowId xmlns:a16="http://schemas.microsoft.com/office/drawing/2014/main" val="3317402620"/>
                  </a:ext>
                </a:extLst>
              </a:tr>
              <a:tr h="464199">
                <a:tc>
                  <a:txBody>
                    <a:bodyPr/>
                    <a:lstStyle/>
                    <a:p>
                      <a:r>
                        <a:rPr lang="en-GB" dirty="0"/>
                        <a:t>Statement of Community Consultation (</a:t>
                      </a:r>
                      <a:r>
                        <a:rPr lang="en-GB" dirty="0" err="1"/>
                        <a:t>SoCC</a:t>
                      </a:r>
                      <a:r>
                        <a:rPr lang="en-GB" dirty="0"/>
                        <a:t>)</a:t>
                      </a:r>
                    </a:p>
                  </a:txBody>
                  <a:tcPr/>
                </a:tc>
                <a:tc>
                  <a:txBody>
                    <a:bodyPr/>
                    <a:lstStyle/>
                    <a:p>
                      <a:r>
                        <a:rPr lang="en-GB" dirty="0"/>
                        <a:t>Q1 2021</a:t>
                      </a:r>
                    </a:p>
                  </a:txBody>
                  <a:tcPr/>
                </a:tc>
                <a:extLst>
                  <a:ext uri="{0D108BD9-81ED-4DB2-BD59-A6C34878D82A}">
                    <a16:rowId xmlns:a16="http://schemas.microsoft.com/office/drawing/2014/main" val="280109502"/>
                  </a:ext>
                </a:extLst>
              </a:tr>
              <a:tr h="464199">
                <a:tc>
                  <a:txBody>
                    <a:bodyPr/>
                    <a:lstStyle/>
                    <a:p>
                      <a:r>
                        <a:rPr lang="en-GB" dirty="0"/>
                        <a:t>Refined proposals, Draft EIA and Formal Consultation</a:t>
                      </a:r>
                    </a:p>
                  </a:txBody>
                  <a:tcPr/>
                </a:tc>
                <a:tc>
                  <a:txBody>
                    <a:bodyPr/>
                    <a:lstStyle/>
                    <a:p>
                      <a:r>
                        <a:rPr lang="en-GB" dirty="0"/>
                        <a:t>Q2 - Q3 2021</a:t>
                      </a:r>
                    </a:p>
                  </a:txBody>
                  <a:tcPr/>
                </a:tc>
                <a:extLst>
                  <a:ext uri="{0D108BD9-81ED-4DB2-BD59-A6C34878D82A}">
                    <a16:rowId xmlns:a16="http://schemas.microsoft.com/office/drawing/2014/main" val="1206708936"/>
                  </a:ext>
                </a:extLst>
              </a:tr>
              <a:tr h="464199">
                <a:tc>
                  <a:txBody>
                    <a:bodyPr/>
                    <a:lstStyle/>
                    <a:p>
                      <a:r>
                        <a:rPr lang="en-GB" dirty="0"/>
                        <a:t>Onshore substation</a:t>
                      </a:r>
                      <a:r>
                        <a:rPr lang="en-GB" baseline="0" dirty="0"/>
                        <a:t> site selection decision</a:t>
                      </a:r>
                      <a:endParaRPr lang="en-GB" dirty="0"/>
                    </a:p>
                  </a:txBody>
                  <a:tcPr/>
                </a:tc>
                <a:tc>
                  <a:txBody>
                    <a:bodyPr/>
                    <a:lstStyle/>
                    <a:p>
                      <a:r>
                        <a:rPr lang="en-GB" dirty="0"/>
                        <a:t>Q3 2021</a:t>
                      </a:r>
                    </a:p>
                  </a:txBody>
                  <a:tcPr/>
                </a:tc>
                <a:extLst>
                  <a:ext uri="{0D108BD9-81ED-4DB2-BD59-A6C34878D82A}">
                    <a16:rowId xmlns:a16="http://schemas.microsoft.com/office/drawing/2014/main" val="1465236145"/>
                  </a:ext>
                </a:extLst>
              </a:tr>
              <a:tr h="464199">
                <a:tc>
                  <a:txBody>
                    <a:bodyPr/>
                    <a:lstStyle/>
                    <a:p>
                      <a:r>
                        <a:rPr lang="en-GB" dirty="0"/>
                        <a:t>Indicative timing for formal consent application</a:t>
                      </a:r>
                    </a:p>
                  </a:txBody>
                  <a:tcPr/>
                </a:tc>
                <a:tc>
                  <a:txBody>
                    <a:bodyPr/>
                    <a:lstStyle/>
                    <a:p>
                      <a:r>
                        <a:rPr lang="en-GB" dirty="0"/>
                        <a:t>Late 2021</a:t>
                      </a:r>
                    </a:p>
                  </a:txBody>
                  <a:tcPr/>
                </a:tc>
                <a:extLst>
                  <a:ext uri="{0D108BD9-81ED-4DB2-BD59-A6C34878D82A}">
                    <a16:rowId xmlns:a16="http://schemas.microsoft.com/office/drawing/2014/main" val="2590185350"/>
                  </a:ext>
                </a:extLst>
              </a:tr>
              <a:tr h="464199">
                <a:tc>
                  <a:txBody>
                    <a:bodyPr/>
                    <a:lstStyle/>
                    <a:p>
                      <a:r>
                        <a:rPr lang="en-GB" dirty="0"/>
                        <a:t>Consent Examination</a:t>
                      </a:r>
                      <a:r>
                        <a:rPr lang="en-GB" baseline="0" dirty="0"/>
                        <a:t> Process</a:t>
                      </a:r>
                      <a:endParaRPr lang="en-GB" dirty="0"/>
                    </a:p>
                  </a:txBody>
                  <a:tcPr/>
                </a:tc>
                <a:tc>
                  <a:txBody>
                    <a:bodyPr/>
                    <a:lstStyle/>
                    <a:p>
                      <a:r>
                        <a:rPr lang="en-GB" dirty="0"/>
                        <a:t>2022</a:t>
                      </a:r>
                      <a:r>
                        <a:rPr lang="en-GB" baseline="0" dirty="0"/>
                        <a:t> - </a:t>
                      </a:r>
                      <a:r>
                        <a:rPr lang="en-GB" dirty="0"/>
                        <a:t>early</a:t>
                      </a:r>
                      <a:r>
                        <a:rPr lang="en-GB" baseline="0" dirty="0"/>
                        <a:t> 2023</a:t>
                      </a:r>
                      <a:endParaRPr lang="en-GB" dirty="0"/>
                    </a:p>
                  </a:txBody>
                  <a:tcPr/>
                </a:tc>
                <a:extLst>
                  <a:ext uri="{0D108BD9-81ED-4DB2-BD59-A6C34878D82A}">
                    <a16:rowId xmlns:a16="http://schemas.microsoft.com/office/drawing/2014/main" val="452799661"/>
                  </a:ext>
                </a:extLst>
              </a:tr>
              <a:tr h="464199">
                <a:tc>
                  <a:txBody>
                    <a:bodyPr/>
                    <a:lstStyle/>
                    <a:p>
                      <a:r>
                        <a:rPr lang="en-GB" dirty="0"/>
                        <a:t>Earliest possible</a:t>
                      </a:r>
                      <a:r>
                        <a:rPr lang="en-GB" baseline="0" dirty="0"/>
                        <a:t> investment approval</a:t>
                      </a:r>
                      <a:endParaRPr lang="en-GB" dirty="0"/>
                    </a:p>
                  </a:txBody>
                  <a:tcPr/>
                </a:tc>
                <a:tc>
                  <a:txBody>
                    <a:bodyPr/>
                    <a:lstStyle/>
                    <a:p>
                      <a:r>
                        <a:rPr lang="en-GB" dirty="0"/>
                        <a:t>End</a:t>
                      </a:r>
                      <a:r>
                        <a:rPr lang="en-GB" baseline="0" dirty="0"/>
                        <a:t> 2024</a:t>
                      </a:r>
                      <a:endParaRPr lang="en-GB" dirty="0"/>
                    </a:p>
                  </a:txBody>
                  <a:tcPr/>
                </a:tc>
                <a:extLst>
                  <a:ext uri="{0D108BD9-81ED-4DB2-BD59-A6C34878D82A}">
                    <a16:rowId xmlns:a16="http://schemas.microsoft.com/office/drawing/2014/main" val="1665317210"/>
                  </a:ext>
                </a:extLst>
              </a:tr>
              <a:tr h="464199">
                <a:tc>
                  <a:txBody>
                    <a:bodyPr/>
                    <a:lstStyle/>
                    <a:p>
                      <a:r>
                        <a:rPr lang="en-GB"/>
                        <a:t>Earliest possible construction work</a:t>
                      </a:r>
                      <a:endParaRPr lang="en-GB" dirty="0"/>
                    </a:p>
                  </a:txBody>
                  <a:tcPr/>
                </a:tc>
                <a:tc>
                  <a:txBody>
                    <a:bodyPr/>
                    <a:lstStyle/>
                    <a:p>
                      <a:r>
                        <a:rPr lang="en-GB" dirty="0"/>
                        <a:t>2025/26</a:t>
                      </a:r>
                    </a:p>
                  </a:txBody>
                  <a:tcPr/>
                </a:tc>
                <a:extLst>
                  <a:ext uri="{0D108BD9-81ED-4DB2-BD59-A6C34878D82A}">
                    <a16:rowId xmlns:a16="http://schemas.microsoft.com/office/drawing/2014/main" val="10009"/>
                  </a:ext>
                </a:extLst>
              </a:tr>
            </a:tbl>
          </a:graphicData>
        </a:graphic>
      </p:graphicFrame>
      <p:sp>
        <p:nvSpPr>
          <p:cNvPr id="16" name="Title 4">
            <a:extLst>
              <a:ext uri="{FF2B5EF4-FFF2-40B4-BE49-F238E27FC236}">
                <a16:creationId xmlns:a16="http://schemas.microsoft.com/office/drawing/2014/main" id="{84B506F0-C93F-49B2-B5E2-C81229F818E1}"/>
              </a:ext>
            </a:extLst>
          </p:cNvPr>
          <p:cNvSpPr txBox="1">
            <a:spLocks/>
          </p:cNvSpPr>
          <p:nvPr/>
        </p:nvSpPr>
        <p:spPr>
          <a:xfrm>
            <a:off x="6045716" y="732790"/>
            <a:ext cx="3036118" cy="515011"/>
          </a:xfrm>
          <a:prstGeom prst="rect">
            <a:avLst/>
          </a:prstGeom>
          <a:noFill/>
        </p:spPr>
        <p:txBody>
          <a:bodyPr>
            <a:noAutofit/>
          </a:bodyPr>
          <a:lstStyle>
            <a:lvl1pPr algn="l" defTabSz="914400" rtl="0" eaLnBrk="1" latinLnBrk="0" hangingPunct="1">
              <a:lnSpc>
                <a:spcPct val="90000"/>
              </a:lnSpc>
              <a:spcBef>
                <a:spcPct val="0"/>
              </a:spcBef>
              <a:buNone/>
              <a:defRPr sz="3600" b="1" kern="1200">
                <a:gradFill>
                  <a:gsLst>
                    <a:gs pos="0">
                      <a:schemeClr val="tx2"/>
                    </a:gs>
                    <a:gs pos="100000">
                      <a:srgbClr val="5082C0"/>
                    </a:gs>
                  </a:gsLst>
                  <a:lin ang="0" scaled="0"/>
                </a:gradFill>
                <a:latin typeface="+mj-lt"/>
                <a:ea typeface="+mj-ea"/>
                <a:cs typeface="+mj-cs"/>
              </a:defRPr>
            </a:lvl1pPr>
          </a:lstStyle>
          <a:p>
            <a:r>
              <a:rPr lang="en-US" sz="1800" dirty="0"/>
              <a:t>*Subject to COVID-19 restrictions and other factors</a:t>
            </a:r>
            <a:endParaRPr lang="en-GB" sz="1800" dirty="0"/>
          </a:p>
        </p:txBody>
      </p:sp>
    </p:spTree>
    <p:extLst>
      <p:ext uri="{BB962C8B-B14F-4D97-AF65-F5344CB8AC3E}">
        <p14:creationId xmlns:p14="http://schemas.microsoft.com/office/powerpoint/2010/main" val="3019759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A couple of people that are standing in a room&#10;&#10;Description automatically generated">
            <a:extLst>
              <a:ext uri="{FF2B5EF4-FFF2-40B4-BE49-F238E27FC236}">
                <a16:creationId xmlns:a16="http://schemas.microsoft.com/office/drawing/2014/main" id="{BDA58D88-2FD4-4F78-85B0-3EA78572D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705" y="1246921"/>
            <a:ext cx="6857138" cy="4571424"/>
          </a:xfrm>
          <a:prstGeom prst="rect">
            <a:avLst/>
          </a:prstGeom>
        </p:spPr>
      </p:pic>
      <p:sp>
        <p:nvSpPr>
          <p:cNvPr id="18" name="Title 17">
            <a:extLst>
              <a:ext uri="{FF2B5EF4-FFF2-40B4-BE49-F238E27FC236}">
                <a16:creationId xmlns:a16="http://schemas.microsoft.com/office/drawing/2014/main" id="{CB9A1DBE-BA6C-4360-A281-A71338DCA1DC}"/>
              </a:ext>
            </a:extLst>
          </p:cNvPr>
          <p:cNvSpPr>
            <a:spLocks noGrp="1"/>
          </p:cNvSpPr>
          <p:nvPr>
            <p:ph type="title"/>
          </p:nvPr>
        </p:nvSpPr>
        <p:spPr/>
        <p:txBody>
          <a:bodyPr/>
          <a:lstStyle/>
          <a:p>
            <a:r>
              <a:rPr lang="en-GB" dirty="0"/>
              <a:t>7. Q &amp; A</a:t>
            </a:r>
          </a:p>
        </p:txBody>
      </p:sp>
      <p:pic>
        <p:nvPicPr>
          <p:cNvPr id="26" name="Picture Placeholder 24">
            <a:extLst>
              <a:ext uri="{FF2B5EF4-FFF2-40B4-BE49-F238E27FC236}">
                <a16:creationId xmlns:a16="http://schemas.microsoft.com/office/drawing/2014/main" id="{9FD0B98A-8EF1-4DFF-9898-1F0E2274A513}"/>
              </a:ext>
            </a:extLst>
          </p:cNvPr>
          <p:cNvPicPr>
            <a:picLocks noGrp="1" noChangeAspect="1"/>
          </p:cNvPicPr>
          <p:nvPr>
            <p:ph type="pic" idx="1"/>
          </p:nvPr>
        </p:nvPicPr>
        <p:blipFill rotWithShape="1">
          <a:blip r:embed="rId4"/>
          <a:srcRect t="7384" b="7384"/>
          <a:stretch/>
        </p:blipFill>
        <p:spPr/>
      </p:pic>
      <p:pic>
        <p:nvPicPr>
          <p:cNvPr id="16" name="Picture Placeholder 26">
            <a:extLst>
              <a:ext uri="{FF2B5EF4-FFF2-40B4-BE49-F238E27FC236}">
                <a16:creationId xmlns:a16="http://schemas.microsoft.com/office/drawing/2014/main" id="{8651F999-9A81-45DA-B148-DB02301D537A}"/>
              </a:ext>
            </a:extLst>
          </p:cNvPr>
          <p:cNvPicPr>
            <a:picLocks noGrp="1" noChangeAspect="1"/>
          </p:cNvPicPr>
          <p:nvPr>
            <p:ph type="pic" idx="14"/>
          </p:nvPr>
        </p:nvPicPr>
        <p:blipFill rotWithShape="1">
          <a:blip r:embed="rId5"/>
          <a:srcRect l="4535" r="4535"/>
          <a:stretch/>
        </p:blipFill>
        <p:spPr/>
      </p:pic>
      <p:pic>
        <p:nvPicPr>
          <p:cNvPr id="22" name="Picture Placeholder 20">
            <a:extLst>
              <a:ext uri="{FF2B5EF4-FFF2-40B4-BE49-F238E27FC236}">
                <a16:creationId xmlns:a16="http://schemas.microsoft.com/office/drawing/2014/main" id="{761AFB9E-1A49-4148-8243-FBD5C5331B7A}"/>
              </a:ext>
            </a:extLst>
          </p:cNvPr>
          <p:cNvPicPr>
            <a:picLocks noGrp="1" noChangeAspect="1"/>
          </p:cNvPicPr>
          <p:nvPr>
            <p:ph type="pic" idx="15"/>
          </p:nvPr>
        </p:nvPicPr>
        <p:blipFill rotWithShape="1">
          <a:blip r:embed="rId6"/>
          <a:srcRect l="10981" r="10981"/>
          <a:stretch/>
        </p:blipFill>
        <p:spPr/>
      </p:pic>
      <p:sp>
        <p:nvSpPr>
          <p:cNvPr id="35" name="Text Placeholder 34">
            <a:extLst>
              <a:ext uri="{FF2B5EF4-FFF2-40B4-BE49-F238E27FC236}">
                <a16:creationId xmlns:a16="http://schemas.microsoft.com/office/drawing/2014/main" id="{2002C654-FE71-4DBA-A589-D95E53E544BD}"/>
              </a:ext>
            </a:extLst>
          </p:cNvPr>
          <p:cNvSpPr>
            <a:spLocks noGrp="1"/>
          </p:cNvSpPr>
          <p:nvPr>
            <p:ph type="body" sz="quarter" idx="21"/>
          </p:nvPr>
        </p:nvSpPr>
        <p:spPr/>
        <p:txBody>
          <a:bodyPr>
            <a:normAutofit fontScale="85000" lnSpcReduction="20000"/>
          </a:bodyPr>
          <a:lstStyle/>
          <a:p>
            <a:r>
              <a:rPr lang="en-US" dirty="0"/>
              <a:t>Eleri Wilce</a:t>
            </a:r>
          </a:p>
          <a:p>
            <a:endParaRPr lang="en-GB" dirty="0"/>
          </a:p>
        </p:txBody>
      </p:sp>
      <p:sp>
        <p:nvSpPr>
          <p:cNvPr id="52" name="Text Placeholder 51">
            <a:extLst>
              <a:ext uri="{FF2B5EF4-FFF2-40B4-BE49-F238E27FC236}">
                <a16:creationId xmlns:a16="http://schemas.microsoft.com/office/drawing/2014/main" id="{05CF1C64-C1FE-4836-8E87-F179216CFABD}"/>
              </a:ext>
            </a:extLst>
          </p:cNvPr>
          <p:cNvSpPr>
            <a:spLocks noGrp="1"/>
          </p:cNvSpPr>
          <p:nvPr>
            <p:ph type="body" sz="quarter" idx="22"/>
          </p:nvPr>
        </p:nvSpPr>
        <p:spPr/>
        <p:txBody>
          <a:bodyPr/>
          <a:lstStyle/>
          <a:p>
            <a:r>
              <a:rPr lang="en-US" dirty="0"/>
              <a:t>Consents &amp; Permitting Manager</a:t>
            </a:r>
          </a:p>
          <a:p>
            <a:r>
              <a:rPr lang="en-US" dirty="0"/>
              <a:t>eleri.wilce@rwe.com</a:t>
            </a:r>
          </a:p>
        </p:txBody>
      </p:sp>
      <p:sp>
        <p:nvSpPr>
          <p:cNvPr id="7" name="Text Placeholder 6">
            <a:extLst>
              <a:ext uri="{FF2B5EF4-FFF2-40B4-BE49-F238E27FC236}">
                <a16:creationId xmlns:a16="http://schemas.microsoft.com/office/drawing/2014/main" id="{F38D02E7-E66A-4F9A-A2BD-17EA45CC45BB}"/>
              </a:ext>
            </a:extLst>
          </p:cNvPr>
          <p:cNvSpPr>
            <a:spLocks noGrp="1"/>
          </p:cNvSpPr>
          <p:nvPr>
            <p:ph type="body" sz="quarter" idx="23"/>
          </p:nvPr>
        </p:nvSpPr>
        <p:spPr/>
        <p:txBody>
          <a:bodyPr>
            <a:normAutofit fontScale="85000" lnSpcReduction="20000"/>
          </a:bodyPr>
          <a:lstStyle/>
          <a:p>
            <a:pPr lvl="0"/>
            <a:r>
              <a:rPr lang="en-GB" dirty="0"/>
              <a:t>Chris Tomlinson</a:t>
            </a:r>
          </a:p>
        </p:txBody>
      </p:sp>
      <p:sp>
        <p:nvSpPr>
          <p:cNvPr id="34" name="Text Placeholder 33">
            <a:extLst>
              <a:ext uri="{FF2B5EF4-FFF2-40B4-BE49-F238E27FC236}">
                <a16:creationId xmlns:a16="http://schemas.microsoft.com/office/drawing/2014/main" id="{C770C335-258C-45DC-8F06-5EE0C54F3736}"/>
              </a:ext>
            </a:extLst>
          </p:cNvPr>
          <p:cNvSpPr>
            <a:spLocks noGrp="1"/>
          </p:cNvSpPr>
          <p:nvPr>
            <p:ph type="body" sz="quarter" idx="24"/>
          </p:nvPr>
        </p:nvSpPr>
        <p:spPr/>
        <p:txBody>
          <a:bodyPr/>
          <a:lstStyle/>
          <a:p>
            <a:r>
              <a:rPr lang="nb-NO" dirty="0"/>
              <a:t>Stakeholder Manager</a:t>
            </a:r>
          </a:p>
          <a:p>
            <a:r>
              <a:rPr lang="nb-NO" dirty="0"/>
              <a:t>chris.tomlinson@rampionoffshore.com</a:t>
            </a:r>
            <a:endParaRPr lang="en-GB" dirty="0"/>
          </a:p>
        </p:txBody>
      </p:sp>
      <p:sp>
        <p:nvSpPr>
          <p:cNvPr id="8" name="Text Placeholder 7">
            <a:extLst>
              <a:ext uri="{FF2B5EF4-FFF2-40B4-BE49-F238E27FC236}">
                <a16:creationId xmlns:a16="http://schemas.microsoft.com/office/drawing/2014/main" id="{B38EFA1E-8461-4312-9A98-50F48B840937}"/>
              </a:ext>
            </a:extLst>
          </p:cNvPr>
          <p:cNvSpPr>
            <a:spLocks noGrp="1"/>
          </p:cNvSpPr>
          <p:nvPr>
            <p:ph type="body" sz="quarter" idx="25"/>
          </p:nvPr>
        </p:nvSpPr>
        <p:spPr/>
        <p:txBody>
          <a:bodyPr>
            <a:normAutofit fontScale="85000" lnSpcReduction="20000"/>
          </a:bodyPr>
          <a:lstStyle/>
          <a:p>
            <a:r>
              <a:rPr lang="en-US" dirty="0"/>
              <a:t>Vaughan Weighill</a:t>
            </a:r>
          </a:p>
          <a:p>
            <a:endParaRPr lang="en-GB" dirty="0"/>
          </a:p>
        </p:txBody>
      </p:sp>
      <p:sp>
        <p:nvSpPr>
          <p:cNvPr id="5" name="Text Placeholder 4">
            <a:extLst>
              <a:ext uri="{FF2B5EF4-FFF2-40B4-BE49-F238E27FC236}">
                <a16:creationId xmlns:a16="http://schemas.microsoft.com/office/drawing/2014/main" id="{9E90E57B-E11C-4B8D-8322-85327C939EB5}"/>
              </a:ext>
            </a:extLst>
          </p:cNvPr>
          <p:cNvSpPr>
            <a:spLocks noGrp="1"/>
          </p:cNvSpPr>
          <p:nvPr>
            <p:ph type="body" sz="quarter" idx="26"/>
          </p:nvPr>
        </p:nvSpPr>
        <p:spPr/>
        <p:txBody>
          <a:bodyPr/>
          <a:lstStyle/>
          <a:p>
            <a:r>
              <a:rPr lang="en-GB" dirty="0"/>
              <a:t>Project Manager</a:t>
            </a:r>
          </a:p>
          <a:p>
            <a:r>
              <a:rPr lang="en-GB" dirty="0"/>
              <a:t>vaughan.weighill@rwe.com</a:t>
            </a:r>
          </a:p>
          <a:p>
            <a:endParaRPr lang="en-GB" dirty="0"/>
          </a:p>
        </p:txBody>
      </p:sp>
      <p:sp>
        <p:nvSpPr>
          <p:cNvPr id="72" name="Title 22">
            <a:extLst>
              <a:ext uri="{FF2B5EF4-FFF2-40B4-BE49-F238E27FC236}">
                <a16:creationId xmlns:a16="http://schemas.microsoft.com/office/drawing/2014/main" id="{884F18E8-7265-4C22-A195-5B4A73622246}"/>
              </a:ext>
            </a:extLst>
          </p:cNvPr>
          <p:cNvSpPr txBox="1">
            <a:spLocks/>
          </p:cNvSpPr>
          <p:nvPr/>
        </p:nvSpPr>
        <p:spPr>
          <a:xfrm>
            <a:off x="5854045" y="5920662"/>
            <a:ext cx="5642630" cy="664230"/>
          </a:xfrm>
          <a:prstGeom prst="rect">
            <a:avLst/>
          </a:prstGeom>
          <a:noFill/>
        </p:spPr>
        <p:txBody>
          <a:bodyPr anchor="t">
            <a:no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r>
              <a:rPr lang="en-US" sz="1600" b="0" i="1" dirty="0">
                <a:solidFill>
                  <a:schemeClr val="tx2"/>
                </a:solidFill>
                <a:latin typeface="+mn-lt"/>
              </a:rPr>
              <a:t>Have you visited our Rampion Visitor Centre on Brighton seafront?</a:t>
            </a:r>
            <a:endParaRPr lang="en-GB" sz="1600" b="0" i="1" dirty="0">
              <a:solidFill>
                <a:schemeClr val="tx2"/>
              </a:solidFill>
              <a:latin typeface="+mn-lt"/>
            </a:endParaRPr>
          </a:p>
        </p:txBody>
      </p:sp>
    </p:spTree>
    <p:extLst>
      <p:ext uri="{BB962C8B-B14F-4D97-AF65-F5344CB8AC3E}">
        <p14:creationId xmlns:p14="http://schemas.microsoft.com/office/powerpoint/2010/main" val="57321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8727" y="5552599"/>
            <a:ext cx="4445123" cy="707886"/>
          </a:xfrm>
          <a:prstGeom prst="rect">
            <a:avLst/>
          </a:prstGeom>
          <a:noFill/>
        </p:spPr>
        <p:txBody>
          <a:bodyPr wrap="square" rtlCol="0">
            <a:spAutoFit/>
          </a:bodyPr>
          <a:lstStyle/>
          <a:p>
            <a:r>
              <a:rPr lang="en-GB" sz="4000" b="1" dirty="0"/>
              <a:t>www.rampion2.com</a:t>
            </a:r>
          </a:p>
        </p:txBody>
      </p:sp>
    </p:spTree>
    <p:extLst>
      <p:ext uri="{BB962C8B-B14F-4D97-AF65-F5344CB8AC3E}">
        <p14:creationId xmlns:p14="http://schemas.microsoft.com/office/powerpoint/2010/main" val="366383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7A0BFE-27F9-422F-99B1-B8178CAC613E}"/>
              </a:ext>
            </a:extLst>
          </p:cNvPr>
          <p:cNvSpPr>
            <a:spLocks noGrp="1"/>
          </p:cNvSpPr>
          <p:nvPr>
            <p:ph type="ctrTitle"/>
          </p:nvPr>
        </p:nvSpPr>
        <p:spPr>
          <a:xfrm>
            <a:off x="2747389" y="1635800"/>
            <a:ext cx="7254450" cy="2027392"/>
          </a:xfrm>
        </p:spPr>
        <p:txBody>
          <a:bodyPr/>
          <a:lstStyle/>
          <a:p>
            <a:r>
              <a:rPr lang="de-DE" dirty="0" err="1"/>
              <a:t>Introduction</a:t>
            </a:r>
            <a:r>
              <a:rPr lang="de-DE" dirty="0"/>
              <a:t> </a:t>
            </a:r>
            <a:r>
              <a:rPr lang="de-DE" dirty="0" err="1"/>
              <a:t>to</a:t>
            </a:r>
            <a:r>
              <a:rPr lang="de-DE" dirty="0"/>
              <a:t> RWE </a:t>
            </a:r>
            <a:r>
              <a:rPr lang="de-DE" dirty="0" err="1"/>
              <a:t>Rampion</a:t>
            </a:r>
            <a:r>
              <a:rPr lang="de-DE" dirty="0"/>
              <a:t> 2 </a:t>
            </a:r>
            <a:r>
              <a:rPr lang="de-DE" dirty="0" err="1"/>
              <a:t>Proposal</a:t>
            </a:r>
            <a:r>
              <a:rPr lang="de-DE" dirty="0"/>
              <a:t> </a:t>
            </a:r>
            <a:endParaRPr lang="en-GB" dirty="0"/>
          </a:p>
        </p:txBody>
      </p:sp>
      <p:sp>
        <p:nvSpPr>
          <p:cNvPr id="5" name="Text Placeholder 4">
            <a:extLst>
              <a:ext uri="{FF2B5EF4-FFF2-40B4-BE49-F238E27FC236}">
                <a16:creationId xmlns:a16="http://schemas.microsoft.com/office/drawing/2014/main" id="{7FCDDE82-44FB-401C-A9A9-0CBD88561661}"/>
              </a:ext>
            </a:extLst>
          </p:cNvPr>
          <p:cNvSpPr>
            <a:spLocks noGrp="1"/>
          </p:cNvSpPr>
          <p:nvPr>
            <p:ph type="body" sz="quarter" idx="10"/>
          </p:nvPr>
        </p:nvSpPr>
        <p:spPr/>
        <p:txBody>
          <a:bodyPr/>
          <a:lstStyle/>
          <a:p>
            <a:r>
              <a:rPr lang="de-DE" dirty="0" err="1"/>
              <a:t>Ashurst</a:t>
            </a:r>
            <a:r>
              <a:rPr lang="de-DE" dirty="0"/>
              <a:t> </a:t>
            </a:r>
            <a:r>
              <a:rPr lang="de-DE" dirty="0" err="1"/>
              <a:t>Parish</a:t>
            </a:r>
            <a:r>
              <a:rPr lang="de-DE" dirty="0"/>
              <a:t> Council Briefing</a:t>
            </a:r>
          </a:p>
        </p:txBody>
      </p:sp>
      <p:sp>
        <p:nvSpPr>
          <p:cNvPr id="6" name="Text Placeholder 5">
            <a:extLst>
              <a:ext uri="{FF2B5EF4-FFF2-40B4-BE49-F238E27FC236}">
                <a16:creationId xmlns:a16="http://schemas.microsoft.com/office/drawing/2014/main" id="{E6F0CD71-BF5B-4161-848F-743C3EF8B677}"/>
              </a:ext>
            </a:extLst>
          </p:cNvPr>
          <p:cNvSpPr>
            <a:spLocks noGrp="1"/>
          </p:cNvSpPr>
          <p:nvPr>
            <p:ph type="body" sz="quarter" idx="11"/>
          </p:nvPr>
        </p:nvSpPr>
        <p:spPr/>
        <p:txBody>
          <a:bodyPr/>
          <a:lstStyle/>
          <a:p>
            <a:r>
              <a:rPr lang="en-GB" dirty="0"/>
              <a:t>10th February 2021</a:t>
            </a:r>
          </a:p>
        </p:txBody>
      </p:sp>
    </p:spTree>
    <p:extLst>
      <p:ext uri="{BB962C8B-B14F-4D97-AF65-F5344CB8AC3E}">
        <p14:creationId xmlns:p14="http://schemas.microsoft.com/office/powerpoint/2010/main" val="402628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077DC003-EED7-4A0A-8A1D-3EB6DD3F4E28}"/>
              </a:ext>
            </a:extLst>
          </p:cNvPr>
          <p:cNvGraphicFramePr>
            <a:graphicFrameLocks noGrp="1"/>
          </p:cNvGraphicFramePr>
          <p:nvPr>
            <p:ph idx="1"/>
            <p:extLst>
              <p:ext uri="{D42A27DB-BD31-4B8C-83A1-F6EECF244321}">
                <p14:modId xmlns:p14="http://schemas.microsoft.com/office/powerpoint/2010/main" val="296710954"/>
              </p:ext>
            </p:extLst>
          </p:nvPr>
        </p:nvGraphicFramePr>
        <p:xfrm>
          <a:off x="695325" y="1700214"/>
          <a:ext cx="7562555" cy="3444357"/>
        </p:xfrm>
        <a:graphic>
          <a:graphicData uri="http://schemas.openxmlformats.org/drawingml/2006/table">
            <a:tbl>
              <a:tblPr bandRow="1">
                <a:tableStyleId>{69012ECD-51FC-41F1-AA8D-1B2483CD663E}</a:tableStyleId>
              </a:tblPr>
              <a:tblGrid>
                <a:gridCol w="349380">
                  <a:extLst>
                    <a:ext uri="{9D8B030D-6E8A-4147-A177-3AD203B41FA5}">
                      <a16:colId xmlns:a16="http://schemas.microsoft.com/office/drawing/2014/main" val="3065687959"/>
                    </a:ext>
                  </a:extLst>
                </a:gridCol>
                <a:gridCol w="7213175">
                  <a:extLst>
                    <a:ext uri="{9D8B030D-6E8A-4147-A177-3AD203B41FA5}">
                      <a16:colId xmlns:a16="http://schemas.microsoft.com/office/drawing/2014/main" val="3757415201"/>
                    </a:ext>
                  </a:extLst>
                </a:gridCol>
              </a:tblGrid>
              <a:tr h="492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2"/>
                          </a:solidFill>
                        </a:rPr>
                        <a:t>1</a:t>
                      </a:r>
                      <a:endParaRPr lang="en-GB" sz="2000" dirty="0">
                        <a:solidFill>
                          <a:schemeClr val="tx2"/>
                        </a:solidFill>
                      </a:endParaRP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a:t>Introduction to RWE</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8914166"/>
                  </a:ext>
                </a:extLst>
              </a:tr>
              <a:tr h="492051">
                <a:tc>
                  <a:txBody>
                    <a:bodyPr/>
                    <a:lstStyle/>
                    <a:p>
                      <a:pPr algn="ctr"/>
                      <a:r>
                        <a:rPr lang="en-US" sz="2000" b="1" kern="1200" dirty="0">
                          <a:solidFill>
                            <a:schemeClr val="tx2"/>
                          </a:solidFill>
                        </a:rPr>
                        <a:t>2</a:t>
                      </a:r>
                      <a:endParaRPr lang="en-GB" sz="2000" dirty="0">
                        <a:solidFill>
                          <a:schemeClr val="tx2"/>
                        </a:solidFill>
                      </a:endParaRP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Why are we considering expansion at Rampion?</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292093"/>
                  </a:ext>
                </a:extLst>
              </a:tr>
              <a:tr h="492051">
                <a:tc>
                  <a:txBody>
                    <a:bodyPr/>
                    <a:lstStyle/>
                    <a:p>
                      <a:pPr algn="ctr"/>
                      <a:r>
                        <a:rPr lang="en-US" sz="2000" b="1" kern="1200" dirty="0">
                          <a:solidFill>
                            <a:schemeClr val="tx2"/>
                          </a:solidFill>
                        </a:rPr>
                        <a:t>3</a:t>
                      </a:r>
                      <a:endParaRPr lang="en-GB" sz="2000" dirty="0">
                        <a:solidFill>
                          <a:schemeClr val="tx2"/>
                        </a:solidFill>
                      </a:endParaRP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Offshore project ‘Area of Search’</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3268553"/>
                  </a:ext>
                </a:extLst>
              </a:tr>
              <a:tr h="492051">
                <a:tc>
                  <a:txBody>
                    <a:bodyPr/>
                    <a:lstStyle/>
                    <a:p>
                      <a:pPr algn="ctr"/>
                      <a:r>
                        <a:rPr lang="en-US" sz="2000" b="1" kern="1200" dirty="0">
                          <a:solidFill>
                            <a:schemeClr val="tx2"/>
                          </a:solidFill>
                        </a:rPr>
                        <a:t>4</a:t>
                      </a:r>
                      <a:endParaRPr lang="en-GB" sz="2000" dirty="0">
                        <a:solidFill>
                          <a:schemeClr val="tx2"/>
                        </a:solidFill>
                      </a:endParaRP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Grid connection and onshore options</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3210353"/>
                  </a:ext>
                </a:extLst>
              </a:tr>
              <a:tr h="492051">
                <a:tc>
                  <a:txBody>
                    <a:bodyPr/>
                    <a:lstStyle/>
                    <a:p>
                      <a:pPr algn="ctr"/>
                      <a:r>
                        <a:rPr lang="en-US" sz="2000" b="1" kern="1200" dirty="0">
                          <a:solidFill>
                            <a:schemeClr val="tx2"/>
                          </a:solidFill>
                        </a:rPr>
                        <a:t>5</a:t>
                      </a:r>
                      <a:endParaRPr lang="en-GB" sz="2000" dirty="0">
                        <a:solidFill>
                          <a:schemeClr val="tx2"/>
                        </a:solidFill>
                      </a:endParaRP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Community engagement &amp; consultation</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8391068"/>
                  </a:ext>
                </a:extLst>
              </a:tr>
              <a:tr h="492051">
                <a:tc>
                  <a:txBody>
                    <a:bodyPr/>
                    <a:lstStyle/>
                    <a:p>
                      <a:pPr algn="ctr"/>
                      <a:r>
                        <a:rPr lang="en-US" sz="2000" b="1" kern="1200" dirty="0">
                          <a:solidFill>
                            <a:schemeClr val="tx2"/>
                          </a:solidFill>
                        </a:rPr>
                        <a:t>6</a:t>
                      </a:r>
                      <a:endParaRPr lang="en-GB" sz="2000" dirty="0">
                        <a:solidFill>
                          <a:schemeClr val="tx2"/>
                        </a:solidFill>
                      </a:endParaRP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Indicative timeline</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6497708"/>
                  </a:ext>
                </a:extLst>
              </a:tr>
              <a:tr h="492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2"/>
                          </a:solidFill>
                        </a:rPr>
                        <a:t>7</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Q&amp;A</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789617411"/>
                  </a:ext>
                </a:extLst>
              </a:tr>
            </a:tbl>
          </a:graphicData>
        </a:graphic>
      </p:graphicFrame>
      <p:sp>
        <p:nvSpPr>
          <p:cNvPr id="2" name="Title 1">
            <a:extLst>
              <a:ext uri="{FF2B5EF4-FFF2-40B4-BE49-F238E27FC236}">
                <a16:creationId xmlns:a16="http://schemas.microsoft.com/office/drawing/2014/main" id="{64CCD25C-F80D-4C93-B72B-7B2021B6C878}"/>
              </a:ext>
            </a:extLst>
          </p:cNvPr>
          <p:cNvSpPr>
            <a:spLocks noGrp="1"/>
          </p:cNvSpPr>
          <p:nvPr>
            <p:ph type="title"/>
          </p:nvPr>
        </p:nvSpPr>
        <p:spPr/>
        <p:txBody>
          <a:bodyPr/>
          <a:lstStyle/>
          <a:p>
            <a:r>
              <a:rPr lang="en-GB" dirty="0"/>
              <a:t>Outline</a:t>
            </a:r>
          </a:p>
        </p:txBody>
      </p:sp>
    </p:spTree>
    <p:extLst>
      <p:ext uri="{BB962C8B-B14F-4D97-AF65-F5344CB8AC3E}">
        <p14:creationId xmlns:p14="http://schemas.microsoft.com/office/powerpoint/2010/main" val="3271201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EC4D731-D472-44F6-9E71-AC04ADAACFD7}"/>
              </a:ext>
            </a:extLst>
          </p:cNvPr>
          <p:cNvSpPr>
            <a:spLocks noGrp="1"/>
          </p:cNvSpPr>
          <p:nvPr>
            <p:ph idx="1"/>
          </p:nvPr>
        </p:nvSpPr>
        <p:spPr>
          <a:xfrm>
            <a:off x="695325" y="1717150"/>
            <a:ext cx="6843820" cy="4559300"/>
          </a:xfrm>
        </p:spPr>
        <p:txBody>
          <a:bodyPr>
            <a:normAutofit/>
          </a:bodyPr>
          <a:lstStyle/>
          <a:p>
            <a:r>
              <a:rPr lang="sk-SK" sz="1600" dirty="0"/>
              <a:t>International energy company with power generation, trading and supply divisions</a:t>
            </a:r>
          </a:p>
          <a:p>
            <a:r>
              <a:rPr lang="sk-SK" sz="1600" dirty="0"/>
              <a:t>The original Rampion project developer (E.ON Climate&amp; Renewables) is now part of RWE</a:t>
            </a:r>
          </a:p>
          <a:p>
            <a:r>
              <a:rPr lang="sk-SK" sz="1600" dirty="0"/>
              <a:t>Commitment to become Carbon Neutral by 2040: renewable energy key to this</a:t>
            </a:r>
          </a:p>
          <a:p>
            <a:r>
              <a:rPr lang="sk-SK" sz="1600" dirty="0"/>
              <a:t>Developing Rampion 2 as a Joint Venture with same partners as original project</a:t>
            </a:r>
          </a:p>
          <a:p>
            <a:r>
              <a:rPr lang="sk-SK" sz="1600" dirty="0"/>
              <a:t>RWE is managing the development on behalf of the JV with a team comprised of many of the original project team.</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r>
              <a:rPr lang="en-US" sz="1600" dirty="0"/>
              <a:t>Corporate website for more info: </a:t>
            </a:r>
            <a:r>
              <a:rPr lang="en-US" sz="1600" dirty="0">
                <a:hlinkClick r:id="rId2"/>
              </a:rPr>
              <a:t>www.rwe.com </a:t>
            </a:r>
            <a:endParaRPr lang="en-US" sz="1600" dirty="0"/>
          </a:p>
        </p:txBody>
      </p:sp>
      <p:sp>
        <p:nvSpPr>
          <p:cNvPr id="9" name="Title 8">
            <a:extLst>
              <a:ext uri="{FF2B5EF4-FFF2-40B4-BE49-F238E27FC236}">
                <a16:creationId xmlns:a16="http://schemas.microsoft.com/office/drawing/2014/main" id="{C502336E-1684-4479-BC44-999A17090EB8}"/>
              </a:ext>
            </a:extLst>
          </p:cNvPr>
          <p:cNvSpPr>
            <a:spLocks noGrp="1"/>
          </p:cNvSpPr>
          <p:nvPr>
            <p:ph type="title"/>
          </p:nvPr>
        </p:nvSpPr>
        <p:spPr/>
        <p:txBody>
          <a:bodyPr/>
          <a:lstStyle/>
          <a:p>
            <a:r>
              <a:rPr lang="en-GB" dirty="0"/>
              <a:t>1. Introduction to RWE</a:t>
            </a:r>
          </a:p>
        </p:txBody>
      </p:sp>
      <p:pic>
        <p:nvPicPr>
          <p:cNvPr id="4" name="Picture Placeholder 3">
            <a:extLst>
              <a:ext uri="{FF2B5EF4-FFF2-40B4-BE49-F238E27FC236}">
                <a16:creationId xmlns:a16="http://schemas.microsoft.com/office/drawing/2014/main" id="{2FE03C27-D787-4546-A26A-686E4791C4C8}"/>
              </a:ext>
            </a:extLst>
          </p:cNvPr>
          <p:cNvPicPr>
            <a:picLocks noGrp="1" noChangeAspect="1"/>
          </p:cNvPicPr>
          <p:nvPr>
            <p:ph type="pic" idx="10"/>
          </p:nvPr>
        </p:nvPicPr>
        <p:blipFill rotWithShape="1">
          <a:blip r:embed="rId3"/>
          <a:srcRect t="10569" b="10569"/>
          <a:stretch/>
        </p:blipFill>
        <p:spPr/>
      </p:pic>
    </p:spTree>
    <p:extLst>
      <p:ext uri="{BB962C8B-B14F-4D97-AF65-F5344CB8AC3E}">
        <p14:creationId xmlns:p14="http://schemas.microsoft.com/office/powerpoint/2010/main" val="259600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F30CBD-636D-4C5C-B22D-502B8D565A7D}"/>
              </a:ext>
            </a:extLst>
          </p:cNvPr>
          <p:cNvSpPr>
            <a:spLocks noGrp="1"/>
          </p:cNvSpPr>
          <p:nvPr>
            <p:ph type="title"/>
          </p:nvPr>
        </p:nvSpPr>
        <p:spPr>
          <a:xfrm>
            <a:off x="695326" y="2765988"/>
            <a:ext cx="10652124" cy="736848"/>
          </a:xfrm>
        </p:spPr>
        <p:txBody>
          <a:bodyPr/>
          <a:lstStyle/>
          <a:p>
            <a:r>
              <a:rPr lang="en-US" dirty="0"/>
              <a:t>2. Why are we considering expansion at Rampion?</a:t>
            </a:r>
            <a:endParaRPr lang="en-GB" dirty="0"/>
          </a:p>
        </p:txBody>
      </p:sp>
      <p:pic>
        <p:nvPicPr>
          <p:cNvPr id="11" name="Picture Placeholder 10" descr="A group of clouds in the sky over a body of water&#10;&#10;Description automatically generated">
            <a:extLst>
              <a:ext uri="{FF2B5EF4-FFF2-40B4-BE49-F238E27FC236}">
                <a16:creationId xmlns:a16="http://schemas.microsoft.com/office/drawing/2014/main" id="{1379EC7F-7239-49A2-B881-CF410344E7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395" b="18395"/>
          <a:stretch>
            <a:fillRect/>
          </a:stretch>
        </p:blipFill>
        <p:spPr/>
      </p:pic>
      <p:sp>
        <p:nvSpPr>
          <p:cNvPr id="7" name="Text Placeholder 6">
            <a:extLst>
              <a:ext uri="{FF2B5EF4-FFF2-40B4-BE49-F238E27FC236}">
                <a16:creationId xmlns:a16="http://schemas.microsoft.com/office/drawing/2014/main" id="{960BC6AC-EAB5-4682-9EAE-113C638FBA02}"/>
              </a:ext>
            </a:extLst>
          </p:cNvPr>
          <p:cNvSpPr>
            <a:spLocks noGrp="1"/>
          </p:cNvSpPr>
          <p:nvPr>
            <p:ph type="body" sz="quarter" idx="14"/>
          </p:nvPr>
        </p:nvSpPr>
        <p:spPr>
          <a:xfrm>
            <a:off x="695326" y="3723588"/>
            <a:ext cx="5106384" cy="3004075"/>
          </a:xfrm>
        </p:spPr>
        <p:txBody>
          <a:bodyPr>
            <a:noAutofit/>
          </a:bodyPr>
          <a:lstStyle/>
          <a:p>
            <a:r>
              <a:rPr lang="en-US" sz="1550" dirty="0"/>
              <a:t>UK </a:t>
            </a:r>
            <a:r>
              <a:rPr lang="en-US" sz="1550" dirty="0" err="1"/>
              <a:t>Govt</a:t>
            </a:r>
            <a:r>
              <a:rPr lang="en-US" sz="1550" dirty="0"/>
              <a:t> has formally declared a Climate Emergency, set a National Determined Contribution under the Paris Climate Agreement of a 68% reduction in GHG emissions by 2030, compared to </a:t>
            </a:r>
            <a:r>
              <a:rPr lang="en-US" sz="1550"/>
              <a:t>1990 levels, </a:t>
            </a:r>
            <a:r>
              <a:rPr lang="en-US" sz="1550" dirty="0"/>
              <a:t>and set a target to quadruple offshore wind capacity to 40 Gigawatts (GW) by 2030.</a:t>
            </a:r>
          </a:p>
          <a:p>
            <a:r>
              <a:rPr lang="en-US" sz="1550" dirty="0"/>
              <a:t>Last 5% coal plant being phased out, while hydrogen, heat pumps and EVs all coming in, leading to an increased need for electricity generation from renewable energy sources</a:t>
            </a:r>
          </a:p>
          <a:p>
            <a:r>
              <a:rPr lang="en-US" sz="1550" dirty="0"/>
              <a:t>Wind energy currently supplies 20% of electricity in the UK (onshore 10%, offshore 10%) and up to half of our electricity on a good day.  2050 target to make the UK ‘Net Zero’ carbon emitter.</a:t>
            </a:r>
          </a:p>
        </p:txBody>
      </p:sp>
      <p:sp>
        <p:nvSpPr>
          <p:cNvPr id="9" name="Text Placeholder 8">
            <a:extLst>
              <a:ext uri="{FF2B5EF4-FFF2-40B4-BE49-F238E27FC236}">
                <a16:creationId xmlns:a16="http://schemas.microsoft.com/office/drawing/2014/main" id="{A3ED65A4-1AE3-49AD-AEE7-B3B2DF37F62C}"/>
              </a:ext>
            </a:extLst>
          </p:cNvPr>
          <p:cNvSpPr>
            <a:spLocks noGrp="1"/>
          </p:cNvSpPr>
          <p:nvPr>
            <p:ph type="body" sz="quarter" idx="15"/>
          </p:nvPr>
        </p:nvSpPr>
        <p:spPr>
          <a:xfrm>
            <a:off x="6096001" y="3723588"/>
            <a:ext cx="5753492" cy="3004075"/>
          </a:xfrm>
        </p:spPr>
        <p:txBody>
          <a:bodyPr>
            <a:noAutofit/>
          </a:bodyPr>
          <a:lstStyle/>
          <a:p>
            <a:r>
              <a:rPr lang="en-US" sz="1550" dirty="0"/>
              <a:t>Offshore wind is a proven technology, is leading the way for renewables and can be built at scale. Costs halved in 2 - 3 years as the industry has scaled up.  Modern turbine 3 x power of Rampion.</a:t>
            </a:r>
          </a:p>
          <a:p>
            <a:r>
              <a:rPr lang="en-US" sz="1550" dirty="0"/>
              <a:t>Currently 40+ offshore wind farms around UK waters – Rampion the only project off the south coast of England where much of the electricity demand is.  There is scope for the area to make further important contribution to clean sustainable energy supplies</a:t>
            </a:r>
          </a:p>
          <a:p>
            <a:r>
              <a:rPr lang="en-US" sz="1550" dirty="0"/>
              <a:t>Public Opinion Survey conducted by polling </a:t>
            </a:r>
            <a:r>
              <a:rPr lang="en-US" sz="1550" dirty="0" err="1"/>
              <a:t>organisation</a:t>
            </a:r>
            <a:r>
              <a:rPr lang="en-US" sz="1550" dirty="0"/>
              <a:t> Populus post-construction showed 85% support for Rampion compared to 80% during early development.  Just 4% negative respondents</a:t>
            </a:r>
            <a:endParaRPr lang="en-GB" sz="1550" dirty="0"/>
          </a:p>
          <a:p>
            <a:endParaRPr lang="en-GB" sz="1550" dirty="0"/>
          </a:p>
        </p:txBody>
      </p:sp>
      <p:pic>
        <p:nvPicPr>
          <p:cNvPr id="13" name="Picture 12" descr="Graphical user interface, application&#10;&#10;Description automatically generated">
            <a:extLst>
              <a:ext uri="{FF2B5EF4-FFF2-40B4-BE49-F238E27FC236}">
                <a16:creationId xmlns:a16="http://schemas.microsoft.com/office/drawing/2014/main" id="{4DAE46E4-4FBB-4040-A935-2E8464750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342" y="147040"/>
            <a:ext cx="1911657" cy="778503"/>
          </a:xfrm>
          <a:prstGeom prst="rect">
            <a:avLst/>
          </a:prstGeom>
        </p:spPr>
      </p:pic>
    </p:spTree>
    <p:extLst>
      <p:ext uri="{BB962C8B-B14F-4D97-AF65-F5344CB8AC3E}">
        <p14:creationId xmlns:p14="http://schemas.microsoft.com/office/powerpoint/2010/main" val="3362719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C7D88D-DB54-4D42-8E27-E6355E5CDB4E}"/>
              </a:ext>
            </a:extLst>
          </p:cNvPr>
          <p:cNvSpPr>
            <a:spLocks noGrp="1"/>
          </p:cNvSpPr>
          <p:nvPr>
            <p:ph type="title"/>
          </p:nvPr>
        </p:nvSpPr>
        <p:spPr/>
        <p:txBody>
          <a:bodyPr/>
          <a:lstStyle/>
          <a:p>
            <a:r>
              <a:rPr lang="en-US" dirty="0"/>
              <a:t>3. Offshore ‘Area of Search’</a:t>
            </a:r>
            <a:br>
              <a:rPr lang="en-US" dirty="0"/>
            </a:br>
            <a:endParaRPr lang="en-GB" dirty="0"/>
          </a:p>
        </p:txBody>
      </p:sp>
      <p:pic>
        <p:nvPicPr>
          <p:cNvPr id="14" name="Picture Placeholder 13">
            <a:extLst>
              <a:ext uri="{FF2B5EF4-FFF2-40B4-BE49-F238E27FC236}">
                <a16:creationId xmlns:a16="http://schemas.microsoft.com/office/drawing/2014/main" id="{0E3010DC-5232-446F-9F2F-66CFC591AE6E}"/>
              </a:ext>
            </a:extLst>
          </p:cNvPr>
          <p:cNvPicPr>
            <a:picLocks noGrp="1" noChangeAspect="1"/>
          </p:cNvPicPr>
          <p:nvPr>
            <p:ph type="pic" idx="10"/>
          </p:nvPr>
        </p:nvPicPr>
        <p:blipFill rotWithShape="1">
          <a:blip r:embed="rId2"/>
          <a:srcRect t="-5432" b="-5432"/>
          <a:stretch/>
        </p:blipFill>
        <p:spPr/>
      </p:pic>
      <p:sp>
        <p:nvSpPr>
          <p:cNvPr id="8" name="Text Placeholder 7">
            <a:extLst>
              <a:ext uri="{FF2B5EF4-FFF2-40B4-BE49-F238E27FC236}">
                <a16:creationId xmlns:a16="http://schemas.microsoft.com/office/drawing/2014/main" id="{226CEC64-EF63-4A03-AAE1-8A58B3140C77}"/>
              </a:ext>
            </a:extLst>
          </p:cNvPr>
          <p:cNvSpPr>
            <a:spLocks noGrp="1"/>
          </p:cNvSpPr>
          <p:nvPr>
            <p:ph type="body" sz="quarter" idx="11"/>
          </p:nvPr>
        </p:nvSpPr>
        <p:spPr/>
        <p:txBody>
          <a:bodyPr/>
          <a:lstStyle/>
          <a:p>
            <a:r>
              <a:rPr lang="en-US" dirty="0"/>
              <a:t>In 2018 The Crown Estate (TCE) which owns seabed in the UK invited developers to indicate their interest in future extension of existing wind farms</a:t>
            </a:r>
          </a:p>
          <a:p>
            <a:r>
              <a:rPr lang="en-US" dirty="0"/>
              <a:t>A sizeable area to west of the existing windfarm (previously off limits due to aggregates extraction licenses) had become available</a:t>
            </a:r>
          </a:p>
          <a:p>
            <a:r>
              <a:rPr lang="en-US" dirty="0"/>
              <a:t>RWE were awarded rights to this area and also proposed that any further development should also reconsider the unused area of the original Rampion Zone (‘Zone 6’)</a:t>
            </a:r>
          </a:p>
          <a:p>
            <a:r>
              <a:rPr lang="en-US" dirty="0"/>
              <a:t>Hatched area shows this </a:t>
            </a:r>
            <a:r>
              <a:rPr lang="en-US" b="1" dirty="0"/>
              <a:t>‘Area of Search’ </a:t>
            </a:r>
            <a:r>
              <a:rPr lang="en-US" dirty="0"/>
              <a:t>has been defined including both of these areas, on which to conduct environmental and technical surveys,  engage and consult with authorities, stakeholders and communities</a:t>
            </a:r>
          </a:p>
          <a:p>
            <a:r>
              <a:rPr lang="en-US" dirty="0"/>
              <a:t>Gives flexibility to respond to consultation feedback, constraints, objections and to shape a prospective future extension to Rampion</a:t>
            </a:r>
          </a:p>
          <a:p>
            <a:endParaRPr lang="en-GB" dirty="0"/>
          </a:p>
        </p:txBody>
      </p:sp>
    </p:spTree>
    <p:extLst>
      <p:ext uri="{BB962C8B-B14F-4D97-AF65-F5344CB8AC3E}">
        <p14:creationId xmlns:p14="http://schemas.microsoft.com/office/powerpoint/2010/main" val="284432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729327"/>
            <a:ext cx="9677034" cy="520074"/>
          </a:xfrm>
        </p:spPr>
        <p:txBody>
          <a:bodyPr/>
          <a:lstStyle/>
          <a:p>
            <a:r>
              <a:rPr lang="en-GB" dirty="0"/>
              <a:t>Offshore Project - Max Scope &amp; Potential Benefits</a:t>
            </a:r>
          </a:p>
        </p:txBody>
      </p:sp>
      <p:sp>
        <p:nvSpPr>
          <p:cNvPr id="4" name="Text Placeholder 3"/>
          <p:cNvSpPr>
            <a:spLocks noGrp="1"/>
          </p:cNvSpPr>
          <p:nvPr>
            <p:ph type="body" sz="quarter" idx="11"/>
          </p:nvPr>
        </p:nvSpPr>
        <p:spPr>
          <a:xfrm>
            <a:off x="7136538" y="1766935"/>
            <a:ext cx="5063230" cy="4905375"/>
          </a:xfrm>
        </p:spPr>
        <p:txBody>
          <a:bodyPr/>
          <a:lstStyle/>
          <a:p>
            <a:pPr marL="0" indent="0">
              <a:buNone/>
            </a:pPr>
            <a:r>
              <a:rPr lang="en-GB" b="1" dirty="0"/>
              <a:t>Maximum Scope</a:t>
            </a:r>
          </a:p>
          <a:p>
            <a:r>
              <a:rPr lang="en-GB" dirty="0"/>
              <a:t>Same minimum distance from shore as Rampion</a:t>
            </a:r>
          </a:p>
          <a:p>
            <a:r>
              <a:rPr lang="en-GB" dirty="0"/>
              <a:t>Can’t go further offshore due to shipping lane &amp; TSS</a:t>
            </a:r>
          </a:p>
          <a:p>
            <a:r>
              <a:rPr lang="en-GB" dirty="0"/>
              <a:t>Maximum 116 turbines e.g. no more than Rampion</a:t>
            </a:r>
          </a:p>
          <a:p>
            <a:r>
              <a:rPr lang="en-GB" dirty="0"/>
              <a:t>Larger turbines but increase in height does not multiply with increase in power</a:t>
            </a:r>
          </a:p>
          <a:p>
            <a:r>
              <a:rPr lang="en-GB" dirty="0"/>
              <a:t>A 50% increase in height of a wind turbine more than doubles the power output</a:t>
            </a:r>
          </a:p>
          <a:p>
            <a:pPr marL="0" indent="0">
              <a:buNone/>
            </a:pPr>
            <a:r>
              <a:rPr lang="en-GB" b="1" dirty="0"/>
              <a:t>Potential benefits</a:t>
            </a:r>
          </a:p>
          <a:p>
            <a:pPr marL="0" indent="0">
              <a:buNone/>
            </a:pPr>
            <a:r>
              <a:rPr lang="en-GB" dirty="0"/>
              <a:t>Rampion produces clean, green electricity for the equivalent of 350,000 homes = half the homes in Sussex</a:t>
            </a:r>
          </a:p>
          <a:p>
            <a:pPr marL="0" indent="0">
              <a:buNone/>
            </a:pPr>
            <a:r>
              <a:rPr lang="en-GB" dirty="0"/>
              <a:t>Rampion 2 could could produce clean, green electricity for the equivalent of over 1 million homes!</a:t>
            </a:r>
          </a:p>
          <a:p>
            <a:pPr marL="0" indent="0">
              <a:buNone/>
            </a:pPr>
            <a:r>
              <a:rPr lang="en-GB" dirty="0"/>
              <a:t>Rampion offsets 600,000 tonnes CO</a:t>
            </a:r>
            <a:r>
              <a:rPr lang="en-GB" baseline="-25000" dirty="0"/>
              <a:t>2</a:t>
            </a:r>
            <a:r>
              <a:rPr lang="en-GB" dirty="0"/>
              <a:t> each year</a:t>
            </a:r>
          </a:p>
          <a:p>
            <a:pPr marL="0" indent="0">
              <a:buNone/>
            </a:pPr>
            <a:r>
              <a:rPr lang="en-GB" dirty="0"/>
              <a:t>Rampion 2 could offset 1.8million tonnes Co</a:t>
            </a:r>
            <a:r>
              <a:rPr lang="en-GB" baseline="-25000" dirty="0"/>
              <a:t>2</a:t>
            </a:r>
            <a:r>
              <a:rPr lang="en-GB" dirty="0"/>
              <a:t> each year</a:t>
            </a:r>
          </a:p>
        </p:txBody>
      </p:sp>
      <p:pic>
        <p:nvPicPr>
          <p:cNvPr id="3" name="Picture 2"/>
          <p:cNvPicPr>
            <a:picLocks noChangeAspect="1"/>
          </p:cNvPicPr>
          <p:nvPr/>
        </p:nvPicPr>
        <p:blipFill>
          <a:blip r:embed="rId2"/>
          <a:stretch>
            <a:fillRect/>
          </a:stretch>
        </p:blipFill>
        <p:spPr>
          <a:xfrm>
            <a:off x="-15303" y="2239984"/>
            <a:ext cx="6962486" cy="3711519"/>
          </a:xfrm>
          <a:prstGeom prst="rect">
            <a:avLst/>
          </a:prstGeom>
        </p:spPr>
      </p:pic>
    </p:spTree>
    <p:extLst>
      <p:ext uri="{BB962C8B-B14F-4D97-AF65-F5344CB8AC3E}">
        <p14:creationId xmlns:p14="http://schemas.microsoft.com/office/powerpoint/2010/main" val="240692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378C22-D3B0-45CB-8416-8CC409B63CC4}"/>
              </a:ext>
            </a:extLst>
          </p:cNvPr>
          <p:cNvSpPr>
            <a:spLocks noGrp="1"/>
          </p:cNvSpPr>
          <p:nvPr>
            <p:ph idx="1"/>
          </p:nvPr>
        </p:nvSpPr>
        <p:spPr>
          <a:xfrm>
            <a:off x="695325" y="1655228"/>
            <a:ext cx="6096092" cy="3816429"/>
          </a:xfrm>
        </p:spPr>
        <p:txBody>
          <a:bodyPr>
            <a:spAutoFit/>
          </a:bodyPr>
          <a:lstStyle/>
          <a:p>
            <a:r>
              <a:rPr lang="en-US" dirty="0"/>
              <a:t>Electricity from large generators need to connect into the 400kV National Grid transmission system</a:t>
            </a:r>
          </a:p>
          <a:p>
            <a:r>
              <a:rPr lang="en-US" dirty="0"/>
              <a:t>This was the case for original Rampion which connects at </a:t>
            </a:r>
            <a:r>
              <a:rPr lang="en-US" dirty="0" err="1"/>
              <a:t>Bolney</a:t>
            </a:r>
            <a:endParaRPr lang="en-US" dirty="0"/>
          </a:p>
          <a:p>
            <a:r>
              <a:rPr lang="en-US" dirty="0"/>
              <a:t>The transmission system runs West-East inland between Hampshire, through Sussex to Kent</a:t>
            </a:r>
          </a:p>
          <a:p>
            <a:r>
              <a:rPr lang="en-US" dirty="0"/>
              <a:t>Grid Feasibility Studies carried out to look at a range of possible  connection ‘nodes’ on the transmission system:-</a:t>
            </a:r>
          </a:p>
          <a:p>
            <a:r>
              <a:rPr lang="en-US" dirty="0"/>
              <a:t>(W to E) Fawley, Chilling, </a:t>
            </a:r>
            <a:r>
              <a:rPr lang="en-US" dirty="0" err="1"/>
              <a:t>Lovedean</a:t>
            </a:r>
            <a:r>
              <a:rPr lang="en-US" dirty="0"/>
              <a:t>, </a:t>
            </a:r>
            <a:r>
              <a:rPr lang="en-US" dirty="0" err="1"/>
              <a:t>Bolney</a:t>
            </a:r>
            <a:r>
              <a:rPr lang="en-US" dirty="0"/>
              <a:t>, Little </a:t>
            </a:r>
            <a:r>
              <a:rPr lang="en-US" dirty="0" err="1"/>
              <a:t>Horsted</a:t>
            </a:r>
            <a:r>
              <a:rPr lang="en-US" dirty="0"/>
              <a:t>, </a:t>
            </a:r>
            <a:r>
              <a:rPr lang="en-US" dirty="0" err="1"/>
              <a:t>Ninfield</a:t>
            </a:r>
            <a:endParaRPr lang="en-US" dirty="0"/>
          </a:p>
          <a:p>
            <a:r>
              <a:rPr lang="en-US" dirty="0"/>
              <a:t>In parallel we carried out a constraints mapping study to assess various combinations of landfall, cable route and substations</a:t>
            </a:r>
          </a:p>
          <a:p>
            <a:r>
              <a:rPr lang="en-US" dirty="0"/>
              <a:t>National Grid have confirmed a connection agreement at </a:t>
            </a:r>
            <a:r>
              <a:rPr lang="en-US" dirty="0" err="1"/>
              <a:t>Bolney</a:t>
            </a:r>
            <a:r>
              <a:rPr lang="en-US" dirty="0"/>
              <a:t> for a project in 2028/2029</a:t>
            </a:r>
          </a:p>
        </p:txBody>
      </p:sp>
      <p:sp>
        <p:nvSpPr>
          <p:cNvPr id="8" name="Title 7">
            <a:extLst>
              <a:ext uri="{FF2B5EF4-FFF2-40B4-BE49-F238E27FC236}">
                <a16:creationId xmlns:a16="http://schemas.microsoft.com/office/drawing/2014/main" id="{218EBBE4-5082-45BB-97AE-8E044A9282C6}"/>
              </a:ext>
            </a:extLst>
          </p:cNvPr>
          <p:cNvSpPr>
            <a:spLocks noGrp="1"/>
          </p:cNvSpPr>
          <p:nvPr>
            <p:ph type="title"/>
          </p:nvPr>
        </p:nvSpPr>
        <p:spPr/>
        <p:txBody>
          <a:bodyPr/>
          <a:lstStyle/>
          <a:p>
            <a:r>
              <a:rPr lang="en-US" dirty="0"/>
              <a:t>4. Onshore – Connecting to the Electricity Grid</a:t>
            </a:r>
            <a:endParaRPr lang="en-GB" dirty="0"/>
          </a:p>
        </p:txBody>
      </p:sp>
      <p:pic>
        <p:nvPicPr>
          <p:cNvPr id="6" name="Picture Placeholder 5" descr="Diagram&#10;&#10;Description automatically generated">
            <a:extLst>
              <a:ext uri="{FF2B5EF4-FFF2-40B4-BE49-F238E27FC236}">
                <a16:creationId xmlns:a16="http://schemas.microsoft.com/office/drawing/2014/main" id="{7E642949-5CB6-4700-AC86-B23F14893CAB}"/>
              </a:ext>
            </a:extLst>
          </p:cNvPr>
          <p:cNvPicPr>
            <a:picLocks noGrp="1" noChangeAspect="1"/>
          </p:cNvPicPr>
          <p:nvPr>
            <p:ph type="pic" idx="10"/>
          </p:nvPr>
        </p:nvPicPr>
        <p:blipFill rotWithShape="1">
          <a:blip r:embed="rId2"/>
          <a:srcRect t="927" b="927"/>
          <a:stretch/>
        </p:blipFill>
        <p:spPr>
          <a:xfrm>
            <a:off x="6937264" y="1655227"/>
            <a:ext cx="4922440" cy="3612964"/>
          </a:xfrm>
        </p:spPr>
      </p:pic>
      <p:sp>
        <p:nvSpPr>
          <p:cNvPr id="5" name="Text Placeholder 2">
            <a:extLst>
              <a:ext uri="{FF2B5EF4-FFF2-40B4-BE49-F238E27FC236}">
                <a16:creationId xmlns:a16="http://schemas.microsoft.com/office/drawing/2014/main" id="{8F486707-4D14-48F9-8A73-E82E1A92A6AD}"/>
              </a:ext>
            </a:extLst>
          </p:cNvPr>
          <p:cNvSpPr txBox="1">
            <a:spLocks/>
          </p:cNvSpPr>
          <p:nvPr/>
        </p:nvSpPr>
        <p:spPr>
          <a:xfrm>
            <a:off x="706549" y="5720232"/>
            <a:ext cx="11306175" cy="584776"/>
          </a:xfrm>
          <a:prstGeom prst="rect">
            <a:avLst/>
          </a:prstGeom>
        </p:spPr>
        <p:txBody>
          <a:bodyPr>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appreciate that any development within or affecting the National Park will need to meet the </a:t>
            </a:r>
            <a:r>
              <a:rPr lang="en-US" b="1" dirty="0"/>
              <a:t>Major Development Test </a:t>
            </a:r>
            <a:r>
              <a:rPr lang="en-US" dirty="0"/>
              <a:t>and demonstrate </a:t>
            </a:r>
            <a:r>
              <a:rPr lang="en-US" b="1" dirty="0"/>
              <a:t>why this is necessary </a:t>
            </a:r>
            <a:r>
              <a:rPr lang="en-US" dirty="0"/>
              <a:t>and </a:t>
            </a:r>
            <a:r>
              <a:rPr lang="en-US" b="1" dirty="0"/>
              <a:t>what alternatives were considered and discounted</a:t>
            </a:r>
            <a:endParaRPr lang="en-US" dirty="0"/>
          </a:p>
        </p:txBody>
      </p:sp>
    </p:spTree>
    <p:extLst>
      <p:ext uri="{BB962C8B-B14F-4D97-AF65-F5344CB8AC3E}">
        <p14:creationId xmlns:p14="http://schemas.microsoft.com/office/powerpoint/2010/main" val="229160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5E13705-554A-462B-B4ED-E882E489D5E7}"/>
              </a:ext>
            </a:extLst>
          </p:cNvPr>
          <p:cNvSpPr>
            <a:spLocks noGrp="1"/>
          </p:cNvSpPr>
          <p:nvPr>
            <p:ph type="body" sz="quarter" idx="11"/>
          </p:nvPr>
        </p:nvSpPr>
        <p:spPr>
          <a:xfrm>
            <a:off x="7956223" y="1139608"/>
            <a:ext cx="3327661" cy="5255582"/>
          </a:xfrm>
        </p:spPr>
        <p:txBody>
          <a:bodyPr/>
          <a:lstStyle/>
          <a:p>
            <a:r>
              <a:rPr lang="en-US" dirty="0"/>
              <a:t>The first gap in the urban coastal strip available for landfall is </a:t>
            </a:r>
            <a:r>
              <a:rPr lang="en-US" dirty="0" err="1"/>
              <a:t>Climping</a:t>
            </a:r>
            <a:r>
              <a:rPr lang="en-US" dirty="0"/>
              <a:t> Beach.</a:t>
            </a:r>
          </a:p>
          <a:p>
            <a:r>
              <a:rPr lang="en-US" dirty="0"/>
              <a:t>We have been evaluating an area of search for the onshore cable route, between </a:t>
            </a:r>
            <a:r>
              <a:rPr lang="en-US" dirty="0" err="1"/>
              <a:t>Climping</a:t>
            </a:r>
            <a:r>
              <a:rPr lang="en-US" dirty="0"/>
              <a:t> &amp; </a:t>
            </a:r>
            <a:r>
              <a:rPr lang="en-US" dirty="0" err="1"/>
              <a:t>Bolney</a:t>
            </a:r>
            <a:endParaRPr lang="en-US" dirty="0"/>
          </a:p>
          <a:p>
            <a:r>
              <a:rPr lang="en-US" dirty="0"/>
              <a:t>The circuits will be undergrounded for the entire cable route from the coast to the substation</a:t>
            </a:r>
          </a:p>
          <a:p>
            <a:r>
              <a:rPr lang="en-US" dirty="0"/>
              <a:t>We are taking into account environmental designations &amp; sensitivities, and technical constraints, to identify least-impact feasible route</a:t>
            </a:r>
          </a:p>
          <a:p>
            <a:r>
              <a:rPr lang="en-US" dirty="0"/>
              <a:t>We will take into account community feedback from our consultations</a:t>
            </a:r>
          </a:p>
          <a:p>
            <a:r>
              <a:rPr lang="en-US" sz="1600" dirty="0"/>
              <a:t>Current evaluation of </a:t>
            </a:r>
            <a:r>
              <a:rPr lang="en-US" dirty="0"/>
              <a:t>3</a:t>
            </a:r>
            <a:r>
              <a:rPr lang="en-US" sz="1600" dirty="0"/>
              <a:t> substation search areas being looked at, hence ‘expanded’ corridor at the northern end of corridor</a:t>
            </a:r>
          </a:p>
          <a:p>
            <a:endParaRPr lang="en-GB" dirty="0"/>
          </a:p>
        </p:txBody>
      </p:sp>
      <p:pic>
        <p:nvPicPr>
          <p:cNvPr id="10" name="Picture Placeholder 9">
            <a:extLst>
              <a:ext uri="{FF2B5EF4-FFF2-40B4-BE49-F238E27FC236}">
                <a16:creationId xmlns:a16="http://schemas.microsoft.com/office/drawing/2014/main" id="{1F12AE77-9C63-4436-A60E-BF10A878AC0B}"/>
              </a:ext>
            </a:extLst>
          </p:cNvPr>
          <p:cNvPicPr>
            <a:picLocks noGrp="1" noChangeAspect="1"/>
          </p:cNvPicPr>
          <p:nvPr>
            <p:ph type="pic" idx="10"/>
          </p:nvPr>
        </p:nvPicPr>
        <p:blipFill rotWithShape="1">
          <a:blip r:embed="rId2"/>
          <a:srcRect l="3590" r="307"/>
          <a:stretch/>
        </p:blipFill>
        <p:spPr>
          <a:xfrm>
            <a:off x="185350" y="792256"/>
            <a:ext cx="7175122" cy="5273487"/>
          </a:xfrm>
          <a:prstGeom prst="rect">
            <a:avLst/>
          </a:prstGeom>
        </p:spPr>
      </p:pic>
    </p:spTree>
    <p:extLst>
      <p:ext uri="{BB962C8B-B14F-4D97-AF65-F5344CB8AC3E}">
        <p14:creationId xmlns:p14="http://schemas.microsoft.com/office/powerpoint/2010/main" val="17443770"/>
      </p:ext>
    </p:extLst>
  </p:cSld>
  <p:clrMapOvr>
    <a:masterClrMapping/>
  </p:clrMapOvr>
</p:sld>
</file>

<file path=ppt/theme/theme1.xml><?xml version="1.0" encoding="utf-8"?>
<a:theme xmlns:a="http://schemas.openxmlformats.org/drawingml/2006/main" name="Rampion 2 (draft)">
  <a:themeElements>
    <a:clrScheme name="Custom 3">
      <a:dk1>
        <a:srgbClr val="211E42"/>
      </a:dk1>
      <a:lt1>
        <a:srgbClr val="F3F6F8"/>
      </a:lt1>
      <a:dk2>
        <a:srgbClr val="45408F"/>
      </a:dk2>
      <a:lt2>
        <a:srgbClr val="AAC8E8"/>
      </a:lt2>
      <a:accent1>
        <a:srgbClr val="5082C0"/>
      </a:accent1>
      <a:accent2>
        <a:srgbClr val="A4BD28"/>
      </a:accent2>
      <a:accent3>
        <a:srgbClr val="DBDCD9"/>
      </a:accent3>
      <a:accent4>
        <a:srgbClr val="C1BFE0"/>
      </a:accent4>
      <a:accent5>
        <a:srgbClr val="A491A5"/>
      </a:accent5>
      <a:accent6>
        <a:srgbClr val="70989D"/>
      </a:accent6>
      <a:hlink>
        <a:srgbClr val="45408F"/>
      </a:hlink>
      <a:folHlink>
        <a:srgbClr val="5082C0"/>
      </a:folHlink>
    </a:clrScheme>
    <a:fontScheme name="Rampion 2">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mpion 2 (draft)" id="{62C409C8-B02A-4410-935D-793EC217B123}" vid="{5A240739-2898-4EE6-8E31-EDE7BCE67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4931</TotalTime>
  <Words>1440</Words>
  <Application>Microsoft Office PowerPoint</Application>
  <PresentationFormat>Widescreen</PresentationFormat>
  <Paragraphs>121</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Rampion 2 (draft)</vt:lpstr>
      <vt:lpstr>PowerPoint Presentation</vt:lpstr>
      <vt:lpstr>Introduction to RWE Rampion 2 Proposal </vt:lpstr>
      <vt:lpstr>Outline</vt:lpstr>
      <vt:lpstr>1. Introduction to RWE</vt:lpstr>
      <vt:lpstr>2. Why are we considering expansion at Rampion?</vt:lpstr>
      <vt:lpstr>3. Offshore ‘Area of Search’ </vt:lpstr>
      <vt:lpstr>Offshore Project - Max Scope &amp; Potential Benefits</vt:lpstr>
      <vt:lpstr>4. Onshore – Connecting to the Electricity Grid</vt:lpstr>
      <vt:lpstr>PowerPoint Presentation</vt:lpstr>
      <vt:lpstr>PowerPoint Presentation</vt:lpstr>
      <vt:lpstr>PowerPoint Presentation</vt:lpstr>
      <vt:lpstr>PowerPoint Presentation</vt:lpstr>
      <vt:lpstr>5. Community engagement &amp; consultation</vt:lpstr>
      <vt:lpstr>6. Indicative timeline*</vt:lpstr>
      <vt:lpstr>7. Q &amp;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Langstaff</dc:creator>
  <cp:lastModifiedBy>Elizabeth  Leggo</cp:lastModifiedBy>
  <cp:revision>75</cp:revision>
  <dcterms:created xsi:type="dcterms:W3CDTF">2020-10-15T11:32:41Z</dcterms:created>
  <dcterms:modified xsi:type="dcterms:W3CDTF">2021-02-21T14:58:04Z</dcterms:modified>
</cp:coreProperties>
</file>